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4"/>
  </p:notesMasterIdLst>
  <p:sldIdLst>
    <p:sldId id="256" r:id="rId2"/>
    <p:sldId id="548" r:id="rId3"/>
    <p:sldId id="530" r:id="rId4"/>
    <p:sldId id="335" r:id="rId5"/>
    <p:sldId id="304" r:id="rId6"/>
    <p:sldId id="531" r:id="rId7"/>
    <p:sldId id="498" r:id="rId8"/>
    <p:sldId id="499" r:id="rId9"/>
    <p:sldId id="500" r:id="rId10"/>
    <p:sldId id="532" r:id="rId11"/>
    <p:sldId id="272" r:id="rId12"/>
    <p:sldId id="501" r:id="rId13"/>
    <p:sldId id="282" r:id="rId14"/>
    <p:sldId id="533" r:id="rId15"/>
    <p:sldId id="411" r:id="rId16"/>
    <p:sldId id="505" r:id="rId17"/>
    <p:sldId id="259" r:id="rId18"/>
    <p:sldId id="502" r:id="rId19"/>
    <p:sldId id="503" r:id="rId20"/>
    <p:sldId id="506" r:id="rId21"/>
    <p:sldId id="504" r:id="rId22"/>
    <p:sldId id="534" r:id="rId23"/>
    <p:sldId id="257" r:id="rId24"/>
    <p:sldId id="507" r:id="rId25"/>
    <p:sldId id="535" r:id="rId26"/>
    <p:sldId id="523" r:id="rId27"/>
    <p:sldId id="524" r:id="rId28"/>
    <p:sldId id="526" r:id="rId29"/>
    <p:sldId id="527" r:id="rId30"/>
    <p:sldId id="528" r:id="rId31"/>
    <p:sldId id="537" r:id="rId32"/>
    <p:sldId id="529" r:id="rId33"/>
    <p:sldId id="539" r:id="rId34"/>
    <p:sldId id="517" r:id="rId35"/>
    <p:sldId id="518" r:id="rId36"/>
    <p:sldId id="509" r:id="rId37"/>
    <p:sldId id="540" r:id="rId38"/>
    <p:sldId id="510" r:id="rId39"/>
    <p:sldId id="544" r:id="rId40"/>
    <p:sldId id="511" r:id="rId41"/>
    <p:sldId id="545" r:id="rId42"/>
    <p:sldId id="519" r:id="rId43"/>
    <p:sldId id="512" r:id="rId44"/>
    <p:sldId id="546" r:id="rId45"/>
    <p:sldId id="520" r:id="rId46"/>
    <p:sldId id="514" r:id="rId47"/>
    <p:sldId id="292" r:id="rId48"/>
    <p:sldId id="302" r:id="rId49"/>
    <p:sldId id="295" r:id="rId50"/>
    <p:sldId id="513" r:id="rId51"/>
    <p:sldId id="547" r:id="rId52"/>
    <p:sldId id="516" r:id="rId53"/>
    <p:sldId id="525" r:id="rId54"/>
    <p:sldId id="542" r:id="rId55"/>
    <p:sldId id="550" r:id="rId56"/>
    <p:sldId id="551" r:id="rId57"/>
    <p:sldId id="553" r:id="rId58"/>
    <p:sldId id="552" r:id="rId59"/>
    <p:sldId id="541" r:id="rId60"/>
    <p:sldId id="521" r:id="rId61"/>
    <p:sldId id="522" r:id="rId62"/>
    <p:sldId id="463" r:id="rId63"/>
  </p:sldIdLst>
  <p:sldSz cx="9144000" cy="5143500" type="screen16x9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89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120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Marché du travail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BA-473A-A787-CCC6ED3FCA9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BA-473A-A787-CCC6ED3FCA9D}"/>
              </c:ext>
            </c:extLst>
          </c:dPt>
          <c:cat>
            <c:strRef>
              <c:f>Feuil1!$A$2:$A$3</c:f>
              <c:strCache>
                <c:ptCount val="2"/>
                <c:pt idx="0">
                  <c:v>Femmes</c:v>
                </c:pt>
                <c:pt idx="1">
                  <c:v>Hommes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AC2-44B1-9AD9-BFF1C4C282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Age</c:v>
                </c:pt>
              </c:strCache>
            </c:strRef>
          </c:tx>
          <c:spPr>
            <a:solidFill>
              <a:schemeClr val="accent1"/>
            </a:solidFill>
          </c:spPr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723-42AD-B9B8-0817B600C885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723-42AD-B9B8-0817B600C885}"/>
              </c:ext>
            </c:extLst>
          </c:dPt>
          <c:cat>
            <c:strRef>
              <c:f>Feuil1!$A$2:$A$3</c:f>
              <c:strCache>
                <c:ptCount val="2"/>
                <c:pt idx="1">
                  <c:v>45-59 ans</c:v>
                </c:pt>
              </c:strCache>
            </c:strRef>
          </c:cat>
          <c:val>
            <c:numRef>
              <c:f>Feuil1!$B$2:$B$3</c:f>
              <c:numCache>
                <c:formatCode>General</c:formatCode>
                <c:ptCount val="2"/>
                <c:pt idx="0">
                  <c:v>35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23-42AD-B9B8-0817B600C8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63E65-DB4F-434F-9EF9-733A4E30597C}" type="datetimeFigureOut">
              <a:rPr lang="fr-CH" smtClean="0"/>
              <a:t>02.12.2024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H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H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92838-C94A-4C4E-90F9-68BF9C87366F}" type="slidenum">
              <a:rPr lang="fr-CH" smtClean="0"/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022899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Patchs ou gel à ne pas s’appliquer sur les seins!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5FB16-AB04-3B47-B197-14E2E953F7EB}" type="slidenum">
              <a:rPr lang="fr-FR" smtClean="0"/>
              <a:t>47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433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509BA-6662-FD46-B152-F94EF7EEADFE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85820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65FB16-AB04-3B47-B197-14E2E953F7EB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922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FCA07F27-3F41-FC4B-8CC4-7695FEA445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475407" y="313662"/>
            <a:ext cx="4144718" cy="2546350"/>
          </a:xfrm>
          <a:noFill/>
        </p:spPr>
        <p:txBody>
          <a:bodyPr>
            <a:noAutofit/>
          </a:bodyPr>
          <a:lstStyle>
            <a:lvl1pPr marL="0" indent="0" algn="l">
              <a:buNone/>
              <a:defRPr sz="3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H" dirty="0"/>
              <a:t>Cliquez pour modifier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91491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2513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2987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05128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29222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9405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35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0848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17731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198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25181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E4B233-372C-F744-8E37-D80ABF3C5A03}" type="datetimeFigureOut">
              <a:rPr lang="fr-FR" smtClean="0"/>
              <a:t>02/12/2024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0AAFFC-FDD8-464F-9D6B-F4A014C847E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0473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647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CH" dirty="0"/>
              <a:t>Cliquez et modifiez le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705584"/>
            <a:ext cx="8229600" cy="38890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dirty="0"/>
              <a:t>Cliquez pour modifier les styles du texte du masque</a:t>
            </a:r>
          </a:p>
          <a:p>
            <a:pPr lvl="1"/>
            <a:r>
              <a:rPr lang="fr-CH" dirty="0"/>
              <a:t>Deuxième niveau</a:t>
            </a:r>
          </a:p>
          <a:p>
            <a:pPr lvl="2"/>
            <a:r>
              <a:rPr lang="fr-CH" dirty="0"/>
              <a:t>Troisième niveau</a:t>
            </a:r>
          </a:p>
          <a:p>
            <a:pPr lvl="3"/>
            <a:r>
              <a:rPr lang="fr-CH" dirty="0"/>
              <a:t>Quatrième niveau</a:t>
            </a:r>
          </a:p>
          <a:p>
            <a:pPr lvl="4"/>
            <a:r>
              <a:rPr lang="fr-CH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4831175"/>
            <a:ext cx="1335700" cy="209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Arial"/>
              </a:defRPr>
            </a:lvl1pPr>
          </a:lstStyle>
          <a:p>
            <a:fld id="{3BE4B233-372C-F744-8E37-D80ABF3C5A03}" type="datetimeFigureOut">
              <a:rPr lang="fr-FR" smtClean="0"/>
              <a:pPr/>
              <a:t>02/12/2024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07529" y="4831175"/>
            <a:ext cx="3712271" cy="209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457762" y="4831175"/>
            <a:ext cx="1626891" cy="209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AFFC-FDD8-464F-9D6B-F4A014C847EF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61799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457200" indent="0" algn="l" defTabSz="457200" rtl="0" eaLnBrk="1" latinLnBrk="0" hangingPunct="1">
        <a:spcBef>
          <a:spcPct val="20000"/>
        </a:spcBef>
        <a:buFont typeface="Arial"/>
        <a:buNone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914400" indent="0" algn="l" defTabSz="457200" rtl="0" eaLnBrk="1" latinLnBrk="0" hangingPunct="1">
        <a:spcBef>
          <a:spcPct val="20000"/>
        </a:spcBef>
        <a:buFont typeface="Arial"/>
        <a:buNone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3716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1828800" indent="0" algn="l" defTabSz="457200" rtl="0" eaLnBrk="1" latinLnBrk="0" hangingPunct="1">
        <a:spcBef>
          <a:spcPct val="20000"/>
        </a:spcBef>
        <a:buFont typeface="Arial"/>
        <a:buNone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0" Type="http://schemas.openxmlformats.org/officeDocument/2006/relationships/image" Target="../media/image45.sv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54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54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54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61.jpg"/><Relationship Id="rId10" Type="http://schemas.openxmlformats.org/officeDocument/2006/relationships/image" Target="../media/image43.svg"/><Relationship Id="rId4" Type="http://schemas.openxmlformats.org/officeDocument/2006/relationships/image" Target="../media/image54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3" Type="http://schemas.openxmlformats.org/officeDocument/2006/relationships/image" Target="../media/image53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7.png"/><Relationship Id="rId16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61.jpg"/><Relationship Id="rId10" Type="http://schemas.openxmlformats.org/officeDocument/2006/relationships/image" Target="../media/image43.svg"/><Relationship Id="rId4" Type="http://schemas.openxmlformats.org/officeDocument/2006/relationships/image" Target="../media/image54.svg"/><Relationship Id="rId9" Type="http://schemas.openxmlformats.org/officeDocument/2006/relationships/image" Target="../media/image42.png"/><Relationship Id="rId14" Type="http://schemas.openxmlformats.org/officeDocument/2006/relationships/image" Target="../media/image47.sv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13" Type="http://schemas.openxmlformats.org/officeDocument/2006/relationships/image" Target="../media/image65.jp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6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svg"/><Relationship Id="rId11" Type="http://schemas.openxmlformats.org/officeDocument/2006/relationships/image" Target="../media/image61.jpg"/><Relationship Id="rId5" Type="http://schemas.openxmlformats.org/officeDocument/2006/relationships/image" Target="../media/image40.png"/><Relationship Id="rId10" Type="http://schemas.openxmlformats.org/officeDocument/2006/relationships/image" Target="../media/image47.svg"/><Relationship Id="rId4" Type="http://schemas.openxmlformats.org/officeDocument/2006/relationships/image" Target="../media/image39.svg"/><Relationship Id="rId9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hyperlink" Target="https://www.google.com/imgres?imgurl=https%3A%2F%2Fi.pinimg.com%2Foriginals%2Fbb%2Fac%2F8a%2Fbbac8a897cb4fca9ddde1ef3196d0152.gif&amp;imgrefurl=https%3A%2F%2Fwww.pinterest.com%2Fpin%2F382735668306876031%2F&amp;tbnid=oa_XLmfc_iLufM&amp;vet=10CLABEDMotgFqFwoTCKCquNbUsvoCFQAAAAAdAAAAABAC..i&amp;docid=3fmq5Y3w89MIPM&amp;w=300&amp;h=332&amp;q=menopause%20comic&amp;hl=fr&amp;client=firefox-b-d&amp;ved=0CLABEDMotgFqFwoTCKCquNbUsvoCFQAAAAAdAAAAABAC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images.ctfassets.net%2F4f3rgqwzdznj%2F6SgpwzgA5gTNGn7h10feEC%2Ffffef5a97fdd9af63dbe1fdc2fa24899%2FGettyImages-1332792113.jpg&amp;imgrefurl=https%3A%2F%2Fwww.goodrx.com%2Fconditions%2Fmenopause%2Fpatch-vs-pills-for-estrogen-replacement&amp;tbnid=CCf7wQzzDKzyuM&amp;vet=10CAkQMyhsahcKEwj4sqzM37L6AhUAAAAAHQAAAAAQAg..i&amp;docid=Tef7qiv0pr06BM&amp;w=2400&amp;h=1350&amp;q=estradot%20patch&amp;hl=fr&amp;client=firefox-b-d&amp;ved=0CAkQMyhsahcKEwj4sqzM37L6AhUAAAAAHQAAAAAQA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legendesdechine.ch%2Fwp-content%2Fuploads%2F2015%2F08%2Facupuncture.jpg&amp;imgrefurl=https%3A%2F%2Flegendesdechine.ch%2Facupuncture%2F&amp;tbnid=Xjugov16n3udmM&amp;vet=12ahUKEwiXioXF7rL6AhWYg84BHWWuB2AQMygiegUIARCkAg..i&amp;docid=Xnjpn461kxWrRM&amp;w=800&amp;h=522&amp;q=acupuncture&amp;hl=fr&amp;client=firefox-b-d&amp;ved=2ahUKEwiXioXF7rL6AhWYg84BHWWuB2AQMygiegUIARCkAg" TargetMode="External"/><Relationship Id="rId7" Type="http://schemas.openxmlformats.org/officeDocument/2006/relationships/image" Target="../media/image7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g"/><Relationship Id="rId5" Type="http://schemas.openxmlformats.org/officeDocument/2006/relationships/image" Target="../media/image71.jpg"/><Relationship Id="rId4" Type="http://schemas.openxmlformats.org/officeDocument/2006/relationships/image" Target="../media/image70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jpg"/><Relationship Id="rId4" Type="http://schemas.openxmlformats.org/officeDocument/2006/relationships/image" Target="../media/image78.jp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02771FCC-6FBE-569E-F286-51057F2671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fr-CH" sz="2800" b="1" dirty="0">
                <a:solidFill>
                  <a:srgbClr val="FF0000"/>
                </a:solidFill>
              </a:rPr>
              <a:t>Ménopause et travail</a:t>
            </a:r>
          </a:p>
          <a:p>
            <a:endParaRPr lang="fr-CH" dirty="0"/>
          </a:p>
          <a:p>
            <a:pPr algn="ctr"/>
            <a:r>
              <a:rPr lang="fr-CH" sz="2000" b="1" dirty="0">
                <a:solidFill>
                  <a:srgbClr val="00B0F0"/>
                </a:solidFill>
              </a:rPr>
              <a:t>2 décembre 2024</a:t>
            </a:r>
          </a:p>
          <a:p>
            <a:pPr algn="ctr"/>
            <a:endParaRPr lang="fr-CH" sz="2000" dirty="0"/>
          </a:p>
          <a:p>
            <a:pPr algn="ctr"/>
            <a:r>
              <a:rPr lang="fr-CH" sz="1800" dirty="0"/>
              <a:t>Dr Anna Surbone</a:t>
            </a:r>
          </a:p>
          <a:p>
            <a:pPr algn="ctr"/>
            <a:endParaRPr lang="fr-CH" sz="2000" dirty="0"/>
          </a:p>
          <a:p>
            <a:pPr algn="ctr"/>
            <a:r>
              <a:rPr lang="fr-CH" sz="1600" dirty="0">
                <a:solidFill>
                  <a:srgbClr val="FFFF00"/>
                </a:solidFill>
              </a:rPr>
              <a:t>CHUV</a:t>
            </a:r>
          </a:p>
          <a:p>
            <a:pPr algn="ctr"/>
            <a:r>
              <a:rPr lang="fr-CH" sz="1600" dirty="0">
                <a:solidFill>
                  <a:srgbClr val="FFFF00"/>
                </a:solidFill>
              </a:rPr>
              <a:t>Médecin de la fertilité et endocrinologie gynécologique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8A39CD4-CE34-80FF-8D97-BEE6569D8C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4492" y="4286913"/>
            <a:ext cx="1238250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6139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47D1837-71B5-8271-B5EC-F96BEE93F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F65B7B-DBC2-1833-5AD4-C57A1BE34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Les conséquences…</a:t>
            </a:r>
          </a:p>
        </p:txBody>
      </p:sp>
    </p:spTree>
    <p:extLst>
      <p:ext uri="{BB962C8B-B14F-4D97-AF65-F5344CB8AC3E}">
        <p14:creationId xmlns:p14="http://schemas.microsoft.com/office/powerpoint/2010/main" val="2855296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B3279C4-F14F-E244-B77F-D8812D92E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8866" y="201823"/>
            <a:ext cx="8229600" cy="647477"/>
          </a:xfrm>
        </p:spPr>
        <p:txBody>
          <a:bodyPr/>
          <a:lstStyle/>
          <a:p>
            <a:r>
              <a:rPr lang="fr-FR" dirty="0"/>
              <a:t>Effets des œstrogènes </a:t>
            </a:r>
          </a:p>
        </p:txBody>
      </p:sp>
      <p:pic>
        <p:nvPicPr>
          <p:cNvPr id="1028" name="Picture 4" descr="Le vrai/faux du cerveau ! | Milan jeunesse | Milan Jeunesse">
            <a:extLst>
              <a:ext uri="{FF2B5EF4-FFF2-40B4-BE49-F238E27FC236}">
                <a16:creationId xmlns:a16="http://schemas.microsoft.com/office/drawing/2014/main" id="{E94ACA0D-1F3F-5048-9A00-93D9D0630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53" t="5324" r="13815" b="6665"/>
          <a:stretch/>
        </p:blipFill>
        <p:spPr bwMode="auto">
          <a:xfrm>
            <a:off x="7165402" y="873035"/>
            <a:ext cx="1585913" cy="143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eins tubéreux, la chirurgie peut-elle aider ?">
            <a:extLst>
              <a:ext uri="{FF2B5EF4-FFF2-40B4-BE49-F238E27FC236}">
                <a16:creationId xmlns:a16="http://schemas.microsoft.com/office/drawing/2014/main" id="{79EDBD77-9003-B140-A4BC-7F57584774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b="9598"/>
          <a:stretch/>
        </p:blipFill>
        <p:spPr bwMode="auto">
          <a:xfrm>
            <a:off x="645675" y="1221814"/>
            <a:ext cx="1585913" cy="113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orps - Quelles sont les causes d'une peau sèche | Mixa">
            <a:extLst>
              <a:ext uri="{FF2B5EF4-FFF2-40B4-BE49-F238E27FC236}">
                <a16:creationId xmlns:a16="http://schemas.microsoft.com/office/drawing/2014/main" id="{9B9F0567-8FF4-AE4B-B5C1-2C28AEDF80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46" t="2291" r="3923" b="3333"/>
          <a:stretch/>
        </p:blipFill>
        <p:spPr bwMode="auto">
          <a:xfrm>
            <a:off x="628651" y="3347265"/>
            <a:ext cx="1393031" cy="138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rganes génitaux externes féminins - e-Anatomy - IMAIOS">
            <a:extLst>
              <a:ext uri="{FF2B5EF4-FFF2-40B4-BE49-F238E27FC236}">
                <a16:creationId xmlns:a16="http://schemas.microsoft.com/office/drawing/2014/main" id="{2C655997-7353-174A-947E-E8E4C3F58AE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3" t="10348" r="4572" b="11885"/>
          <a:stretch/>
        </p:blipFill>
        <p:spPr bwMode="auto">
          <a:xfrm>
            <a:off x="7332290" y="3473674"/>
            <a:ext cx="1514475" cy="131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Quels sont les os du corps humain ?">
            <a:extLst>
              <a:ext uri="{FF2B5EF4-FFF2-40B4-BE49-F238E27FC236}">
                <a16:creationId xmlns:a16="http://schemas.microsoft.com/office/drawing/2014/main" id="{33EB099B-4007-664A-86C3-3C5CF8B263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8" r="66835" b="2709"/>
          <a:stretch/>
        </p:blipFill>
        <p:spPr bwMode="auto">
          <a:xfrm>
            <a:off x="5743095" y="1188293"/>
            <a:ext cx="882835" cy="1434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Le cœur, organe de vie | Dossier">
            <a:extLst>
              <a:ext uri="{FF2B5EF4-FFF2-40B4-BE49-F238E27FC236}">
                <a16:creationId xmlns:a16="http://schemas.microsoft.com/office/drawing/2014/main" id="{19B10B62-D045-1A4D-8044-A8350DC549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r="14219"/>
          <a:stretch/>
        </p:blipFill>
        <p:spPr bwMode="auto">
          <a:xfrm>
            <a:off x="3041617" y="1265725"/>
            <a:ext cx="1861403" cy="1276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0377798-D24F-DE4B-9FF3-FB89EA2AC88B}"/>
              </a:ext>
            </a:extLst>
          </p:cNvPr>
          <p:cNvSpPr txBox="1"/>
          <p:nvPr/>
        </p:nvSpPr>
        <p:spPr>
          <a:xfrm>
            <a:off x="7136126" y="2342916"/>
            <a:ext cx="1906804" cy="11310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Régulation température </a:t>
            </a:r>
          </a:p>
          <a:p>
            <a:r>
              <a:rPr lang="fr-FR" sz="1350" dirty="0"/>
              <a:t>Humeur</a:t>
            </a:r>
          </a:p>
          <a:p>
            <a:r>
              <a:rPr lang="fr-FR" sz="1350" dirty="0"/>
              <a:t>Mémoire</a:t>
            </a:r>
          </a:p>
          <a:p>
            <a:r>
              <a:rPr lang="fr-FR" sz="1350" dirty="0"/>
              <a:t>Equilibre</a:t>
            </a:r>
          </a:p>
          <a:p>
            <a:r>
              <a:rPr lang="fr-FR" sz="1350" dirty="0"/>
              <a:t>Concentration …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36B4DA0-1558-F74F-BE3B-882DCC57702B}"/>
              </a:ext>
            </a:extLst>
          </p:cNvPr>
          <p:cNvSpPr txBox="1"/>
          <p:nvPr/>
        </p:nvSpPr>
        <p:spPr>
          <a:xfrm>
            <a:off x="5549338" y="2712157"/>
            <a:ext cx="131638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Densité osseuse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8EE2F8-020E-7944-913B-23E8D854971D}"/>
              </a:ext>
            </a:extLst>
          </p:cNvPr>
          <p:cNvSpPr txBox="1"/>
          <p:nvPr/>
        </p:nvSpPr>
        <p:spPr>
          <a:xfrm>
            <a:off x="603305" y="4866501"/>
            <a:ext cx="16562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Souplesse de la peau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594E91-83A5-4744-9806-C373E39FDE7C}"/>
              </a:ext>
            </a:extLst>
          </p:cNvPr>
          <p:cNvSpPr txBox="1"/>
          <p:nvPr/>
        </p:nvSpPr>
        <p:spPr>
          <a:xfrm>
            <a:off x="7070082" y="4791636"/>
            <a:ext cx="1972848" cy="3000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fr-FR" sz="1350" dirty="0"/>
              <a:t>Trophicité – Lubrification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29097A5-D80C-5E40-8AC2-61DCA3803A20}"/>
              </a:ext>
            </a:extLst>
          </p:cNvPr>
          <p:cNvSpPr txBox="1"/>
          <p:nvPr/>
        </p:nvSpPr>
        <p:spPr>
          <a:xfrm>
            <a:off x="2976146" y="2654539"/>
            <a:ext cx="214943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Protection cardio-vasculaire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13767A6-6B62-8749-ACE8-03980C951F76}"/>
              </a:ext>
            </a:extLst>
          </p:cNvPr>
          <p:cNvSpPr txBox="1"/>
          <p:nvPr/>
        </p:nvSpPr>
        <p:spPr>
          <a:xfrm>
            <a:off x="594792" y="2522191"/>
            <a:ext cx="1676741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Développement</a:t>
            </a:r>
          </a:p>
          <a:p>
            <a:r>
              <a:rPr lang="fr-FR" sz="1350" dirty="0"/>
              <a:t>Densité</a:t>
            </a:r>
          </a:p>
          <a:p>
            <a:r>
              <a:rPr lang="fr-FR" sz="1350" dirty="0"/>
              <a:t>Prépare à la lactation</a:t>
            </a:r>
          </a:p>
        </p:txBody>
      </p:sp>
      <p:pic>
        <p:nvPicPr>
          <p:cNvPr id="1040" name="Picture 16" descr="Cancer de l'ovaire - Le rôle des ovaires | Medipedia">
            <a:extLst>
              <a:ext uri="{FF2B5EF4-FFF2-40B4-BE49-F238E27FC236}">
                <a16:creationId xmlns:a16="http://schemas.microsoft.com/office/drawing/2014/main" id="{4766FF9B-008F-5F41-B8AC-E7FBFDE493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9" b="2709"/>
          <a:stretch/>
        </p:blipFill>
        <p:spPr bwMode="auto">
          <a:xfrm>
            <a:off x="5007138" y="3347265"/>
            <a:ext cx="1552401" cy="113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92DDF7E-03B0-F44C-83C7-D01D659C5A24}"/>
              </a:ext>
            </a:extLst>
          </p:cNvPr>
          <p:cNvSpPr txBox="1"/>
          <p:nvPr/>
        </p:nvSpPr>
        <p:spPr>
          <a:xfrm>
            <a:off x="4767984" y="4612585"/>
            <a:ext cx="2083519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Maturation des follicules </a:t>
            </a:r>
          </a:p>
          <a:p>
            <a:r>
              <a:rPr lang="fr-FR" sz="1350" dirty="0"/>
              <a:t>Régulation cycle menstruel</a:t>
            </a:r>
          </a:p>
        </p:txBody>
      </p:sp>
      <p:pic>
        <p:nvPicPr>
          <p:cNvPr id="1042" name="Picture 18" descr="Foie Art vectoriel, icônes et graphiques à télécharger gratuitement">
            <a:extLst>
              <a:ext uri="{FF2B5EF4-FFF2-40B4-BE49-F238E27FC236}">
                <a16:creationId xmlns:a16="http://schemas.microsoft.com/office/drawing/2014/main" id="{07E520AB-FB33-8F4D-87E6-FB7E8D0D9F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5" t="21240" r="6030" b="15721"/>
          <a:stretch/>
        </p:blipFill>
        <p:spPr bwMode="auto">
          <a:xfrm>
            <a:off x="2692128" y="3393782"/>
            <a:ext cx="1585187" cy="113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3D5721B-E26E-F04A-92D9-F5A3B883E7FF}"/>
              </a:ext>
            </a:extLst>
          </p:cNvPr>
          <p:cNvSpPr txBox="1"/>
          <p:nvPr/>
        </p:nvSpPr>
        <p:spPr>
          <a:xfrm>
            <a:off x="2467080" y="4627282"/>
            <a:ext cx="215636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350" dirty="0"/>
              <a:t>Régule synthèse cholestérol</a:t>
            </a:r>
          </a:p>
          <a:p>
            <a:endParaRPr lang="fr-FR" sz="1350" dirty="0"/>
          </a:p>
        </p:txBody>
      </p:sp>
    </p:spTree>
    <p:extLst>
      <p:ext uri="{BB962C8B-B14F-4D97-AF65-F5344CB8AC3E}">
        <p14:creationId xmlns:p14="http://schemas.microsoft.com/office/powerpoint/2010/main" val="8393110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9502"/>
            <a:ext cx="8229600" cy="647477"/>
          </a:xfrm>
        </p:spPr>
        <p:txBody>
          <a:bodyPr/>
          <a:lstStyle/>
          <a:p>
            <a:r>
              <a:rPr lang="fr-FR" sz="3200" dirty="0"/>
              <a:t>Les symptômes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lnSpc>
                <a:spcPct val="150000"/>
              </a:lnSpc>
            </a:pPr>
            <a:r>
              <a:rPr lang="fr-FR" sz="2400" dirty="0"/>
              <a:t>Altération des cycles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Bouffés de chaleur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Articulaires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Changements de l’humeur</a:t>
            </a:r>
          </a:p>
          <a:p>
            <a:pPr lvl="1">
              <a:lnSpc>
                <a:spcPct val="150000"/>
              </a:lnSpc>
            </a:pPr>
            <a:r>
              <a:rPr lang="fr-FR" sz="1200" dirty="0"/>
              <a:t>(irritabilité, dépression, anxiété, difficultés de concentration, troubles de la mémoire)</a:t>
            </a:r>
            <a:endParaRPr lang="fr-FR" sz="2400" dirty="0"/>
          </a:p>
          <a:p>
            <a:pPr lvl="1">
              <a:lnSpc>
                <a:spcPct val="150000"/>
              </a:lnSpc>
            </a:pPr>
            <a:r>
              <a:rPr lang="fr-FR" sz="2400" dirty="0"/>
              <a:t>Urogénitaux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Sexuels / manque de libido</a:t>
            </a:r>
          </a:p>
          <a:p>
            <a:pPr lvl="1">
              <a:lnSpc>
                <a:spcPct val="150000"/>
              </a:lnSpc>
            </a:pPr>
            <a:r>
              <a:rPr lang="fr-FR" sz="2400" dirty="0"/>
              <a:t>Troubles du sommeil</a:t>
            </a:r>
          </a:p>
          <a:p>
            <a:endParaRPr lang="fr-F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142" y="788908"/>
            <a:ext cx="1018281" cy="9639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4491" y="342788"/>
            <a:ext cx="872309" cy="130608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4905" y="1301356"/>
            <a:ext cx="888104" cy="1186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9175" y="2192463"/>
            <a:ext cx="1143337" cy="8575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17383" y="3170686"/>
            <a:ext cx="1336847" cy="983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99948" y="3096725"/>
            <a:ext cx="1217435" cy="8089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599609" y="4457650"/>
            <a:ext cx="20876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Menopause, NICE guideline, 2015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591517" y="4618371"/>
            <a:ext cx="302078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 An Endocrine Society Clinical Practice Guideline, 2015</a:t>
            </a:r>
          </a:p>
        </p:txBody>
      </p:sp>
      <p:pic>
        <p:nvPicPr>
          <p:cNvPr id="13" name="Image 12" descr="Une image contenant personne, noir et blanc, ride, portrait&#10;&#10;Description générée automatiquement">
            <a:extLst>
              <a:ext uri="{FF2B5EF4-FFF2-40B4-BE49-F238E27FC236}">
                <a16:creationId xmlns:a16="http://schemas.microsoft.com/office/drawing/2014/main" id="{FA58E8E4-87E3-53E8-D819-7B73F05D8ED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0891" y="3411534"/>
            <a:ext cx="1217435" cy="973948"/>
          </a:xfrm>
          <a:prstGeom prst="rect">
            <a:avLst/>
          </a:prstGeom>
        </p:spPr>
      </p:pic>
      <p:grpSp>
        <p:nvGrpSpPr>
          <p:cNvPr id="12" name="Group 42">
            <a:extLst>
              <a:ext uri="{FF2B5EF4-FFF2-40B4-BE49-F238E27FC236}">
                <a16:creationId xmlns:a16="http://schemas.microsoft.com/office/drawing/2014/main" id="{31B75F03-0130-1ECE-1913-511F8B728FB1}"/>
              </a:ext>
            </a:extLst>
          </p:cNvPr>
          <p:cNvGrpSpPr/>
          <p:nvPr/>
        </p:nvGrpSpPr>
        <p:grpSpPr>
          <a:xfrm>
            <a:off x="954284" y="0"/>
            <a:ext cx="7988228" cy="5143500"/>
            <a:chOff x="243754" y="2317155"/>
            <a:chExt cx="8694982" cy="4559300"/>
          </a:xfrm>
        </p:grpSpPr>
        <p:pic>
          <p:nvPicPr>
            <p:cNvPr id="14" name="Picture 16" descr="sunset-g65c58f699_640.jpg">
              <a:extLst>
                <a:ext uri="{FF2B5EF4-FFF2-40B4-BE49-F238E27FC236}">
                  <a16:creationId xmlns:a16="http://schemas.microsoft.com/office/drawing/2014/main" id="{55A3F1BE-4D84-0883-E9C8-C6F451694D7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754" y="2317155"/>
              <a:ext cx="8694982" cy="4559300"/>
            </a:xfrm>
            <a:prstGeom prst="rect">
              <a:avLst/>
            </a:prstGeom>
          </p:spPr>
        </p:pic>
        <p:sp>
          <p:nvSpPr>
            <p:cNvPr id="15" name="TextBox 18">
              <a:extLst>
                <a:ext uri="{FF2B5EF4-FFF2-40B4-BE49-F238E27FC236}">
                  <a16:creationId xmlns:a16="http://schemas.microsoft.com/office/drawing/2014/main" id="{C8000CA4-C39F-985D-BEB8-22D38AABC657}"/>
                </a:ext>
              </a:extLst>
            </p:cNvPr>
            <p:cNvSpPr txBox="1"/>
            <p:nvPr/>
          </p:nvSpPr>
          <p:spPr>
            <a:xfrm>
              <a:off x="1103310" y="3258230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id="{5DFD5C7F-68E7-B19A-301B-4E27CEE79326}"/>
                </a:ext>
              </a:extLst>
            </p:cNvPr>
            <p:cNvSpPr txBox="1"/>
            <p:nvPr/>
          </p:nvSpPr>
          <p:spPr>
            <a:xfrm>
              <a:off x="2522779" y="2883714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17" name="TextBox 20">
              <a:extLst>
                <a:ext uri="{FF2B5EF4-FFF2-40B4-BE49-F238E27FC236}">
                  <a16:creationId xmlns:a16="http://schemas.microsoft.com/office/drawing/2014/main" id="{E590C5F2-D396-153A-6AFD-FB179539EB06}"/>
                </a:ext>
              </a:extLst>
            </p:cNvPr>
            <p:cNvSpPr txBox="1"/>
            <p:nvPr/>
          </p:nvSpPr>
          <p:spPr>
            <a:xfrm>
              <a:off x="4655444" y="3827840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18" name="TextBox 21">
              <a:extLst>
                <a:ext uri="{FF2B5EF4-FFF2-40B4-BE49-F238E27FC236}">
                  <a16:creationId xmlns:a16="http://schemas.microsoft.com/office/drawing/2014/main" id="{E499BE67-7C86-F4EF-786D-A25C8E6755EA}"/>
                </a:ext>
              </a:extLst>
            </p:cNvPr>
            <p:cNvSpPr txBox="1"/>
            <p:nvPr/>
          </p:nvSpPr>
          <p:spPr>
            <a:xfrm>
              <a:off x="6389778" y="3283823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19" name="TextBox 22">
              <a:extLst>
                <a:ext uri="{FF2B5EF4-FFF2-40B4-BE49-F238E27FC236}">
                  <a16:creationId xmlns:a16="http://schemas.microsoft.com/office/drawing/2014/main" id="{7F196757-6549-D60E-800A-C9E590796C77}"/>
                </a:ext>
              </a:extLst>
            </p:cNvPr>
            <p:cNvSpPr txBox="1"/>
            <p:nvPr/>
          </p:nvSpPr>
          <p:spPr>
            <a:xfrm>
              <a:off x="6364120" y="5174744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0" name="TextBox 23">
              <a:extLst>
                <a:ext uri="{FF2B5EF4-FFF2-40B4-BE49-F238E27FC236}">
                  <a16:creationId xmlns:a16="http://schemas.microsoft.com/office/drawing/2014/main" id="{5524E220-4DD4-1EAC-A0D6-476784073BF0}"/>
                </a:ext>
              </a:extLst>
            </p:cNvPr>
            <p:cNvSpPr txBox="1"/>
            <p:nvPr/>
          </p:nvSpPr>
          <p:spPr>
            <a:xfrm>
              <a:off x="7031237" y="4227950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1" name="TextBox 24">
              <a:extLst>
                <a:ext uri="{FF2B5EF4-FFF2-40B4-BE49-F238E27FC236}">
                  <a16:creationId xmlns:a16="http://schemas.microsoft.com/office/drawing/2014/main" id="{4499A050-5E90-3362-CFD3-9C5C8FB70B3E}"/>
                </a:ext>
              </a:extLst>
            </p:cNvPr>
            <p:cNvSpPr txBox="1"/>
            <p:nvPr/>
          </p:nvSpPr>
          <p:spPr>
            <a:xfrm>
              <a:off x="4005307" y="6289199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2" name="TextBox 25">
              <a:extLst>
                <a:ext uri="{FF2B5EF4-FFF2-40B4-BE49-F238E27FC236}">
                  <a16:creationId xmlns:a16="http://schemas.microsoft.com/office/drawing/2014/main" id="{2533915D-4652-1976-75AC-6D931976E7D9}"/>
                </a:ext>
              </a:extLst>
            </p:cNvPr>
            <p:cNvSpPr txBox="1"/>
            <p:nvPr/>
          </p:nvSpPr>
          <p:spPr>
            <a:xfrm>
              <a:off x="724849" y="5028451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3" name="TextBox 26">
              <a:extLst>
                <a:ext uri="{FF2B5EF4-FFF2-40B4-BE49-F238E27FC236}">
                  <a16:creationId xmlns:a16="http://schemas.microsoft.com/office/drawing/2014/main" id="{CAF00D22-83B7-6D8F-8027-962A4DFE8BE3}"/>
                </a:ext>
              </a:extLst>
            </p:cNvPr>
            <p:cNvSpPr txBox="1"/>
            <p:nvPr/>
          </p:nvSpPr>
          <p:spPr>
            <a:xfrm>
              <a:off x="1855662" y="4171039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4" name="TextBox 27">
              <a:extLst>
                <a:ext uri="{FF2B5EF4-FFF2-40B4-BE49-F238E27FC236}">
                  <a16:creationId xmlns:a16="http://schemas.microsoft.com/office/drawing/2014/main" id="{A88D7D49-98BC-0219-7751-DC00060D79D2}"/>
                </a:ext>
              </a:extLst>
            </p:cNvPr>
            <p:cNvSpPr txBox="1"/>
            <p:nvPr/>
          </p:nvSpPr>
          <p:spPr>
            <a:xfrm>
              <a:off x="4655444" y="2769248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5" name="TextBox 28">
              <a:extLst>
                <a:ext uri="{FF2B5EF4-FFF2-40B4-BE49-F238E27FC236}">
                  <a16:creationId xmlns:a16="http://schemas.microsoft.com/office/drawing/2014/main" id="{88811DFA-E598-E48E-1D46-42A09E7F581C}"/>
                </a:ext>
              </a:extLst>
            </p:cNvPr>
            <p:cNvSpPr txBox="1"/>
            <p:nvPr/>
          </p:nvSpPr>
          <p:spPr>
            <a:xfrm>
              <a:off x="4524129" y="5618579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6" name="TextBox 29">
              <a:extLst>
                <a:ext uri="{FF2B5EF4-FFF2-40B4-BE49-F238E27FC236}">
                  <a16:creationId xmlns:a16="http://schemas.microsoft.com/office/drawing/2014/main" id="{09C04922-DA6C-C690-58D0-8CD3AC20AC05}"/>
                </a:ext>
              </a:extLst>
            </p:cNvPr>
            <p:cNvSpPr txBox="1"/>
            <p:nvPr/>
          </p:nvSpPr>
          <p:spPr>
            <a:xfrm>
              <a:off x="2995614" y="5889090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7" name="TextBox 30">
              <a:extLst>
                <a:ext uri="{FF2B5EF4-FFF2-40B4-BE49-F238E27FC236}">
                  <a16:creationId xmlns:a16="http://schemas.microsoft.com/office/drawing/2014/main" id="{4EAA2CE8-A27A-27E7-6041-B19B4A383397}"/>
                </a:ext>
              </a:extLst>
            </p:cNvPr>
            <p:cNvSpPr txBox="1"/>
            <p:nvPr/>
          </p:nvSpPr>
          <p:spPr>
            <a:xfrm>
              <a:off x="4384114" y="5127090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8" name="TextBox 31">
              <a:extLst>
                <a:ext uri="{FF2B5EF4-FFF2-40B4-BE49-F238E27FC236}">
                  <a16:creationId xmlns:a16="http://schemas.microsoft.com/office/drawing/2014/main" id="{278CB275-9398-6EBD-9AEB-78A08CE63798}"/>
                </a:ext>
              </a:extLst>
            </p:cNvPr>
            <p:cNvSpPr txBox="1"/>
            <p:nvPr/>
          </p:nvSpPr>
          <p:spPr>
            <a:xfrm>
              <a:off x="6364120" y="5689034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29" name="TextBox 32">
              <a:extLst>
                <a:ext uri="{FF2B5EF4-FFF2-40B4-BE49-F238E27FC236}">
                  <a16:creationId xmlns:a16="http://schemas.microsoft.com/office/drawing/2014/main" id="{C9E10C4B-4352-0FA2-6F8E-907877B7530A}"/>
                </a:ext>
              </a:extLst>
            </p:cNvPr>
            <p:cNvSpPr txBox="1"/>
            <p:nvPr/>
          </p:nvSpPr>
          <p:spPr>
            <a:xfrm>
              <a:off x="1103310" y="5927310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0" name="TextBox 33">
              <a:extLst>
                <a:ext uri="{FF2B5EF4-FFF2-40B4-BE49-F238E27FC236}">
                  <a16:creationId xmlns:a16="http://schemas.microsoft.com/office/drawing/2014/main" id="{EDFF3426-E6B3-41D6-968B-8D7FDCE3301A}"/>
                </a:ext>
              </a:extLst>
            </p:cNvPr>
            <p:cNvSpPr txBox="1"/>
            <p:nvPr/>
          </p:nvSpPr>
          <p:spPr>
            <a:xfrm>
              <a:off x="3189896" y="3627786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1" name="TextBox 34">
              <a:extLst>
                <a:ext uri="{FF2B5EF4-FFF2-40B4-BE49-F238E27FC236}">
                  <a16:creationId xmlns:a16="http://schemas.microsoft.com/office/drawing/2014/main" id="{C8200BB2-6874-C53D-80B0-87E42FD14920}"/>
                </a:ext>
              </a:extLst>
            </p:cNvPr>
            <p:cNvSpPr txBox="1"/>
            <p:nvPr/>
          </p:nvSpPr>
          <p:spPr>
            <a:xfrm>
              <a:off x="2522779" y="5327144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2" name="TextBox 35">
              <a:extLst>
                <a:ext uri="{FF2B5EF4-FFF2-40B4-BE49-F238E27FC236}">
                  <a16:creationId xmlns:a16="http://schemas.microsoft.com/office/drawing/2014/main" id="{8178616E-983F-91AC-F425-9494A3753358}"/>
                </a:ext>
              </a:extLst>
            </p:cNvPr>
            <p:cNvSpPr txBox="1"/>
            <p:nvPr/>
          </p:nvSpPr>
          <p:spPr>
            <a:xfrm>
              <a:off x="5203630" y="4609704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3" name="TextBox 36">
              <a:extLst>
                <a:ext uri="{FF2B5EF4-FFF2-40B4-BE49-F238E27FC236}">
                  <a16:creationId xmlns:a16="http://schemas.microsoft.com/office/drawing/2014/main" id="{61ACFE58-232F-C549-8715-EBB38219E1CB}"/>
                </a:ext>
              </a:extLst>
            </p:cNvPr>
            <p:cNvSpPr txBox="1"/>
            <p:nvPr/>
          </p:nvSpPr>
          <p:spPr>
            <a:xfrm>
              <a:off x="6785147" y="6089144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4" name="TextBox 37">
              <a:extLst>
                <a:ext uri="{FF2B5EF4-FFF2-40B4-BE49-F238E27FC236}">
                  <a16:creationId xmlns:a16="http://schemas.microsoft.com/office/drawing/2014/main" id="{D75ECCB5-62CB-CB82-D340-1B12F283E6FF}"/>
                </a:ext>
              </a:extLst>
            </p:cNvPr>
            <p:cNvSpPr txBox="1"/>
            <p:nvPr/>
          </p:nvSpPr>
          <p:spPr>
            <a:xfrm>
              <a:off x="4177970" y="3256546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5" name="TextBox 38">
              <a:extLst>
                <a:ext uri="{FF2B5EF4-FFF2-40B4-BE49-F238E27FC236}">
                  <a16:creationId xmlns:a16="http://schemas.microsoft.com/office/drawing/2014/main" id="{520005A3-3F7E-D282-C972-3C901F3C6E0A}"/>
                </a:ext>
              </a:extLst>
            </p:cNvPr>
            <p:cNvSpPr txBox="1"/>
            <p:nvPr/>
          </p:nvSpPr>
          <p:spPr>
            <a:xfrm>
              <a:off x="436193" y="2483603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6" name="TextBox 39">
              <a:extLst>
                <a:ext uri="{FF2B5EF4-FFF2-40B4-BE49-F238E27FC236}">
                  <a16:creationId xmlns:a16="http://schemas.microsoft.com/office/drawing/2014/main" id="{802B8063-FE97-462A-BD29-6EABEDB96B68}"/>
                </a:ext>
              </a:extLst>
            </p:cNvPr>
            <p:cNvSpPr txBox="1"/>
            <p:nvPr/>
          </p:nvSpPr>
          <p:spPr>
            <a:xfrm>
              <a:off x="3189896" y="2435948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7" name="TextBox 40">
              <a:extLst>
                <a:ext uri="{FF2B5EF4-FFF2-40B4-BE49-F238E27FC236}">
                  <a16:creationId xmlns:a16="http://schemas.microsoft.com/office/drawing/2014/main" id="{BE256E84-AA47-A833-5D35-EA9368B1C102}"/>
                </a:ext>
              </a:extLst>
            </p:cNvPr>
            <p:cNvSpPr txBox="1"/>
            <p:nvPr/>
          </p:nvSpPr>
          <p:spPr>
            <a:xfrm>
              <a:off x="5722661" y="2369138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  <p:sp>
          <p:nvSpPr>
            <p:cNvPr id="38" name="TextBox 41">
              <a:extLst>
                <a:ext uri="{FF2B5EF4-FFF2-40B4-BE49-F238E27FC236}">
                  <a16:creationId xmlns:a16="http://schemas.microsoft.com/office/drawing/2014/main" id="{09CBBA0A-DB11-576B-6153-23A7232304FE}"/>
                </a:ext>
              </a:extLst>
            </p:cNvPr>
            <p:cNvSpPr txBox="1"/>
            <p:nvPr/>
          </p:nvSpPr>
          <p:spPr>
            <a:xfrm>
              <a:off x="7489041" y="2636003"/>
              <a:ext cx="1334233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500" b="1" dirty="0">
                  <a:solidFill>
                    <a:schemeClr val="bg1"/>
                  </a:solidFill>
                </a:rPr>
                <a:t>estrogènes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94955"/>
            <a:ext cx="6172200" cy="3198558"/>
          </a:xfrm>
        </p:spPr>
        <p:txBody>
          <a:bodyPr>
            <a:normAutofit fontScale="85000" lnSpcReduction="20000"/>
          </a:bodyPr>
          <a:lstStyle/>
          <a:p>
            <a:r>
              <a:rPr lang="fr-FR" dirty="0" err="1"/>
              <a:t>FdR</a:t>
            </a:r>
            <a:endParaRPr lang="fr-FR" dirty="0"/>
          </a:p>
          <a:p>
            <a:pPr lvl="1"/>
            <a:r>
              <a:rPr lang="fr-FR" dirty="0"/>
              <a:t>Obésité</a:t>
            </a:r>
          </a:p>
          <a:p>
            <a:pPr lvl="1"/>
            <a:r>
              <a:rPr lang="fr-FR" dirty="0"/>
              <a:t>Ethnie (?): </a:t>
            </a:r>
            <a:r>
              <a:rPr lang="fr-FR" sz="2100" dirty="0"/>
              <a:t>&gt; africaines, &lt; asiatiques</a:t>
            </a:r>
            <a:endParaRPr lang="fr-FR" dirty="0"/>
          </a:p>
          <a:p>
            <a:pPr lvl="1"/>
            <a:r>
              <a:rPr lang="fr-FR" dirty="0"/>
              <a:t>Tabac</a:t>
            </a:r>
          </a:p>
          <a:p>
            <a:pPr lvl="1"/>
            <a:r>
              <a:rPr lang="fr-FR" dirty="0" err="1"/>
              <a:t>Status</a:t>
            </a:r>
            <a:r>
              <a:rPr lang="fr-FR" dirty="0"/>
              <a:t> sociale, éducation</a:t>
            </a:r>
          </a:p>
          <a:p>
            <a:pPr lvl="1"/>
            <a:r>
              <a:rPr lang="fr-FR" dirty="0"/>
              <a:t>Troubles psy </a:t>
            </a:r>
          </a:p>
          <a:p>
            <a:endParaRPr lang="fr-FR" dirty="0"/>
          </a:p>
          <a:p>
            <a:r>
              <a:rPr lang="fr-FR" dirty="0"/>
              <a:t>Médiane: &gt; 7 ans </a:t>
            </a:r>
            <a:r>
              <a:rPr lang="fr-FR" sz="1800" dirty="0"/>
              <a:t>(4.5 après DR, &gt; si début précoce)</a:t>
            </a:r>
            <a:endParaRPr lang="fr-FR" dirty="0"/>
          </a:p>
          <a:p>
            <a:endParaRPr lang="fr-F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742" y="1179290"/>
            <a:ext cx="1771688" cy="265753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714500" y="4536758"/>
            <a:ext cx="644253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350" dirty="0"/>
              <a:t>Avis N. E. et al., JAMA Intern Med. 2015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0" y="898876"/>
            <a:ext cx="5715000" cy="340995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5B1CF168-B927-E745-5854-14972770C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970"/>
            <a:ext cx="8229600" cy="647477"/>
          </a:xfrm>
        </p:spPr>
        <p:txBody>
          <a:bodyPr/>
          <a:lstStyle/>
          <a:p>
            <a:r>
              <a:rPr lang="fr-FR" sz="3200" dirty="0"/>
              <a:t>Les symptômes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B6B2727-2232-35CE-F802-3B640E345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9E2FE84-7A39-38BA-EABF-B480483EE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27559"/>
            <a:ext cx="8229600" cy="3889039"/>
          </a:xfrm>
        </p:spPr>
        <p:txBody>
          <a:bodyPr anchor="ctr">
            <a:normAutofit/>
          </a:bodyPr>
          <a:lstStyle/>
          <a:p>
            <a:pPr algn="ctr"/>
            <a:r>
              <a:rPr lang="fr-CH" sz="3600" b="1" dirty="0">
                <a:solidFill>
                  <a:srgbClr val="00B0F0"/>
                </a:solidFill>
              </a:rPr>
              <a:t>Le contexte… </a:t>
            </a:r>
          </a:p>
        </p:txBody>
      </p:sp>
    </p:spTree>
    <p:extLst>
      <p:ext uri="{BB962C8B-B14F-4D97-AF65-F5344CB8AC3E}">
        <p14:creationId xmlns:p14="http://schemas.microsoft.com/office/powerpoint/2010/main" val="216117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456050" y="482600"/>
            <a:ext cx="6306145" cy="558627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defTabSz="685800">
              <a:lnSpc>
                <a:spcPct val="90000"/>
              </a:lnSpc>
              <a:spcAft>
                <a:spcPts val="450"/>
              </a:spcAft>
            </a:pPr>
            <a:r>
              <a:rPr lang="en-US" sz="1500">
                <a:solidFill>
                  <a:schemeClr val="bg1"/>
                </a:solidFill>
              </a:rPr>
              <a:t>Espérance de vie femme CH: 85.6 an (2019)</a:t>
            </a:r>
          </a:p>
          <a:p>
            <a:pPr marL="342900" indent="-342900" defTabSz="685800">
              <a:lnSpc>
                <a:spcPct val="90000"/>
              </a:lnSpc>
              <a:spcAft>
                <a:spcPts val="450"/>
              </a:spcAft>
            </a:pPr>
            <a:r>
              <a:rPr lang="en-US" sz="1500">
                <a:solidFill>
                  <a:schemeClr val="bg1"/>
                </a:solidFill>
              </a:rPr>
              <a:t>&gt;1/3 de l’existence en ménopause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412" y="1351716"/>
            <a:ext cx="5061176" cy="329564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6A73D4E1-0839-B921-B213-2F8338AC2C9D}"/>
              </a:ext>
            </a:extLst>
          </p:cNvPr>
          <p:cNvSpPr txBox="1">
            <a:spLocks/>
          </p:cNvSpPr>
          <p:nvPr/>
        </p:nvSpPr>
        <p:spPr>
          <a:xfrm>
            <a:off x="405025" y="403988"/>
            <a:ext cx="8408193" cy="744836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Espérance</a:t>
            </a:r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de vie femme CH: 85.6 an (2019)</a:t>
            </a:r>
          </a:p>
          <a:p>
            <a:pPr marL="457200" indent="-457200" defTabSz="914400">
              <a:lnSpc>
                <a:spcPct val="90000"/>
              </a:lnSpc>
              <a:spcAft>
                <a:spcPts val="600"/>
              </a:spcAft>
            </a:pPr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&gt;1/3 de </a:t>
            </a:r>
            <a:r>
              <a:rPr lang="en-US" sz="2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l’existence</a:t>
            </a:r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000" kern="1200" dirty="0" err="1">
                <a:solidFill>
                  <a:schemeClr val="bg1"/>
                </a:solidFill>
                <a:latin typeface="+mj-lt"/>
                <a:ea typeface="+mj-ea"/>
                <a:cs typeface="+mj-cs"/>
              </a:rPr>
              <a:t>ménopause</a:t>
            </a:r>
            <a:r>
              <a:rPr lang="en-US" sz="20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88017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CB52DF-EB36-0DF1-0DE0-53A6AB2D3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4195"/>
            <a:ext cx="8229600" cy="647477"/>
          </a:xfrm>
        </p:spPr>
        <p:txBody>
          <a:bodyPr/>
          <a:lstStyle/>
          <a:p>
            <a:r>
              <a:rPr lang="fr-CH" dirty="0"/>
              <a:t>Phase </a:t>
            </a:r>
            <a:r>
              <a:rPr lang="fr-CH" b="1" dirty="0">
                <a:solidFill>
                  <a:srgbClr val="FF0000"/>
                </a:solidFill>
              </a:rPr>
              <a:t>«spéciale» </a:t>
            </a:r>
            <a:r>
              <a:rPr lang="fr-CH" dirty="0"/>
              <a:t>de la vie…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8E13AF-6AF7-B4B9-640E-14B553103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518" y="666527"/>
            <a:ext cx="8945745" cy="3889039"/>
          </a:xfrm>
        </p:spPr>
        <p:txBody>
          <a:bodyPr anchor="ctr">
            <a:normAutofit/>
          </a:bodyPr>
          <a:lstStyle/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CH" sz="2800" dirty="0"/>
              <a:t>Changements </a:t>
            </a:r>
            <a:r>
              <a:rPr lang="fr-CH" sz="2800" b="1" dirty="0">
                <a:solidFill>
                  <a:srgbClr val="00B050"/>
                </a:solidFill>
              </a:rPr>
              <a:t>physiques</a:t>
            </a:r>
            <a:r>
              <a:rPr lang="fr-CH" sz="2800" dirty="0"/>
              <a:t> et au niveau des </a:t>
            </a:r>
            <a:r>
              <a:rPr lang="fr-CH" sz="2800" b="1" dirty="0">
                <a:solidFill>
                  <a:srgbClr val="00B050"/>
                </a:solidFill>
              </a:rPr>
              <a:t>risques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CH" sz="2800" dirty="0"/>
              <a:t>Changements </a:t>
            </a:r>
            <a:r>
              <a:rPr lang="fr-CH" sz="2800" b="1" dirty="0">
                <a:solidFill>
                  <a:srgbClr val="00B050"/>
                </a:solidFill>
              </a:rPr>
              <a:t>psycho-sociales</a:t>
            </a:r>
            <a:r>
              <a:rPr lang="fr-CH" sz="2800" dirty="0"/>
              <a:t> </a:t>
            </a:r>
            <a:r>
              <a:rPr lang="fr-CH" sz="2000" dirty="0"/>
              <a:t>(rôle, précarité…)</a:t>
            </a:r>
            <a:endParaRPr lang="fr-CH" sz="2800" dirty="0"/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CH" sz="2800" b="1" dirty="0">
                <a:solidFill>
                  <a:srgbClr val="00B050"/>
                </a:solidFill>
              </a:rPr>
              <a:t>Contexte</a:t>
            </a:r>
            <a:r>
              <a:rPr lang="fr-CH" sz="2800" dirty="0"/>
              <a:t> de vie </a:t>
            </a:r>
            <a:r>
              <a:rPr lang="fr-CH" sz="2000" dirty="0"/>
              <a:t>(enfants, relations…)</a:t>
            </a:r>
            <a:endParaRPr lang="fr-CH" sz="2800" dirty="0"/>
          </a:p>
        </p:txBody>
      </p:sp>
    </p:spTree>
    <p:extLst>
      <p:ext uri="{BB962C8B-B14F-4D97-AF65-F5344CB8AC3E}">
        <p14:creationId xmlns:p14="http://schemas.microsoft.com/office/powerpoint/2010/main" val="1692889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08AC42-04A7-3665-397B-8921630C47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606" y="1963935"/>
            <a:ext cx="3008313" cy="871538"/>
          </a:xfrm>
        </p:spPr>
        <p:txBody>
          <a:bodyPr anchor="b">
            <a:normAutofit/>
          </a:bodyPr>
          <a:lstStyle/>
          <a:p>
            <a:pPr algn="ctr"/>
            <a:r>
              <a:rPr lang="fr-CH" dirty="0"/>
              <a:t>Ménopause et risque cardiovasculaire</a:t>
            </a:r>
          </a:p>
        </p:txBody>
      </p:sp>
      <p:pic>
        <p:nvPicPr>
          <p:cNvPr id="5" name="Espace réservé du contenu 4" descr="Une image contenant texte, ligne, Tracé, capture d’écran&#10;&#10;Description générée automatiquement">
            <a:extLst>
              <a:ext uri="{FF2B5EF4-FFF2-40B4-BE49-F238E27FC236}">
                <a16:creationId xmlns:a16="http://schemas.microsoft.com/office/drawing/2014/main" id="{F63A6330-0229-1794-FBD7-4F9C1853FB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0" y="204787"/>
            <a:ext cx="2466024" cy="4788394"/>
          </a:xfrm>
          <a:noFill/>
        </p:spPr>
      </p:pic>
    </p:spTree>
    <p:extLst>
      <p:ext uri="{BB962C8B-B14F-4D97-AF65-F5344CB8AC3E}">
        <p14:creationId xmlns:p14="http://schemas.microsoft.com/office/powerpoint/2010/main" val="1577735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space réservé du contenu 5" descr="Une image contenant texte, capture d’écran, menu, noir et blanc&#10;&#10;Description générée automatiquement">
            <a:extLst>
              <a:ext uri="{FF2B5EF4-FFF2-40B4-BE49-F238E27FC236}">
                <a16:creationId xmlns:a16="http://schemas.microsoft.com/office/drawing/2014/main" id="{D13519C4-2D5C-299A-940B-43A63FDB4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6408" y="162798"/>
            <a:ext cx="4336234" cy="4894185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96FA3DC-EE20-F8EB-AC37-7EEB7A29F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6927" y="2108182"/>
            <a:ext cx="3008313" cy="927135"/>
          </a:xfrm>
        </p:spPr>
        <p:txBody>
          <a:bodyPr/>
          <a:lstStyle/>
          <a:p>
            <a:r>
              <a:rPr lang="fr-CH" dirty="0"/>
              <a:t>Risque cardiovasculaire: </a:t>
            </a:r>
          </a:p>
          <a:p>
            <a:pPr marL="285750" indent="-285750">
              <a:buFontTx/>
              <a:buChar char="-"/>
            </a:pPr>
            <a:r>
              <a:rPr lang="fr-CH" dirty="0"/>
              <a:t>Effet de l'âge à la ménopause</a:t>
            </a:r>
          </a:p>
          <a:p>
            <a:pPr marL="285750" indent="-285750">
              <a:buFontTx/>
              <a:buChar char="-"/>
            </a:pPr>
            <a:r>
              <a:rPr lang="fr-CH" dirty="0"/>
              <a:t>Effet du THM</a:t>
            </a:r>
          </a:p>
        </p:txBody>
      </p:sp>
    </p:spTree>
    <p:extLst>
      <p:ext uri="{BB962C8B-B14F-4D97-AF65-F5344CB8AC3E}">
        <p14:creationId xmlns:p14="http://schemas.microsoft.com/office/powerpoint/2010/main" val="16417498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ce réservé du contenu 7" descr="Une image contenant texte, capture d’écran, motif&#10;&#10;Description générée automatiquement">
            <a:extLst>
              <a:ext uri="{FF2B5EF4-FFF2-40B4-BE49-F238E27FC236}">
                <a16:creationId xmlns:a16="http://schemas.microsoft.com/office/drawing/2014/main" id="{0B28C85D-BF92-7EA9-C99B-8595D092D1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8336" y="65427"/>
            <a:ext cx="3934684" cy="4958636"/>
          </a:xfrm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CB581E-620F-0992-6283-71320B0241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395" y="2021549"/>
            <a:ext cx="3008313" cy="1009328"/>
          </a:xfrm>
        </p:spPr>
        <p:txBody>
          <a:bodyPr/>
          <a:lstStyle/>
          <a:p>
            <a:r>
              <a:rPr lang="fr-CH" dirty="0"/>
              <a:t>Risque cardiovasculaire: </a:t>
            </a:r>
          </a:p>
          <a:p>
            <a:pPr marL="285750" indent="-285750">
              <a:buFontTx/>
              <a:buChar char="-"/>
            </a:pPr>
            <a:r>
              <a:rPr lang="fr-CH" dirty="0"/>
              <a:t>Effet du tabac</a:t>
            </a:r>
          </a:p>
          <a:p>
            <a:pPr marL="285750" indent="-285750">
              <a:buFontTx/>
              <a:buChar char="-"/>
            </a:pPr>
            <a:r>
              <a:rPr lang="fr-CH" dirty="0"/>
              <a:t>Effet de l'âge à la ménopause</a:t>
            </a:r>
          </a:p>
        </p:txBody>
      </p:sp>
    </p:spTree>
    <p:extLst>
      <p:ext uri="{BB962C8B-B14F-4D97-AF65-F5344CB8AC3E}">
        <p14:creationId xmlns:p14="http://schemas.microsoft.com/office/powerpoint/2010/main" val="4209383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0A62E9-6C6C-65A8-52F0-9213024C5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9437"/>
            <a:ext cx="8229600" cy="647477"/>
          </a:xfrm>
        </p:spPr>
        <p:txBody>
          <a:bodyPr/>
          <a:lstStyle/>
          <a:p>
            <a:r>
              <a:rPr lang="fr-CH" dirty="0"/>
              <a:t>Le voyage de la vie…</a:t>
            </a:r>
          </a:p>
        </p:txBody>
      </p:sp>
      <p:pic>
        <p:nvPicPr>
          <p:cNvPr id="5" name="Espace réservé du contenu 4" descr="Une image contenant plein air, ciel, nature, Chaîne de montagnes&#10;&#10;Description générée automatiquement">
            <a:extLst>
              <a:ext uri="{FF2B5EF4-FFF2-40B4-BE49-F238E27FC236}">
                <a16:creationId xmlns:a16="http://schemas.microsoft.com/office/drawing/2014/main" id="{DF7BFC30-92C4-4441-A5A4-2C87080943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7246" y="976156"/>
            <a:ext cx="5829508" cy="3889375"/>
          </a:xfrm>
        </p:spPr>
      </p:pic>
    </p:spTree>
    <p:extLst>
      <p:ext uri="{BB962C8B-B14F-4D97-AF65-F5344CB8AC3E}">
        <p14:creationId xmlns:p14="http://schemas.microsoft.com/office/powerpoint/2010/main" val="40867640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846C919-1D32-C0BE-AF46-99B6DE35E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6615"/>
            <a:ext cx="8229600" cy="647477"/>
          </a:xfrm>
        </p:spPr>
        <p:txBody>
          <a:bodyPr/>
          <a:lstStyle/>
          <a:p>
            <a:r>
              <a:rPr lang="fr-CH" dirty="0"/>
              <a:t>Contexte de vie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90E1B6F-829D-B372-1B0A-D2E43C2E6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9934" y="1718492"/>
            <a:ext cx="8229600" cy="3889039"/>
          </a:xfrm>
        </p:spPr>
        <p:txBody>
          <a:bodyPr/>
          <a:lstStyle/>
          <a:p>
            <a:pPr marL="457200" indent="-457200">
              <a:buFontTx/>
              <a:buChar char="-"/>
            </a:pPr>
            <a:r>
              <a:rPr lang="fr-CH" b="1" dirty="0">
                <a:solidFill>
                  <a:srgbClr val="00B0F0"/>
                </a:solidFill>
              </a:rPr>
              <a:t>Enfants</a:t>
            </a:r>
            <a:r>
              <a:rPr lang="fr-CH" dirty="0"/>
              <a:t> ado / nid vide</a:t>
            </a:r>
          </a:p>
          <a:p>
            <a:pPr marL="457200" indent="-457200">
              <a:buFontTx/>
              <a:buChar char="-"/>
            </a:pPr>
            <a:r>
              <a:rPr lang="fr-CH" b="1" dirty="0">
                <a:solidFill>
                  <a:srgbClr val="00B0F0"/>
                </a:solidFill>
              </a:rPr>
              <a:t>Deuils</a:t>
            </a:r>
            <a:r>
              <a:rPr lang="fr-CH" dirty="0"/>
              <a:t> </a:t>
            </a:r>
            <a:r>
              <a:rPr lang="fr-CH" sz="2400" dirty="0"/>
              <a:t>(perte des parents)</a:t>
            </a:r>
          </a:p>
          <a:p>
            <a:pPr marL="457200" indent="-457200">
              <a:buFontTx/>
              <a:buChar char="-"/>
            </a:pPr>
            <a:r>
              <a:rPr lang="fr-CH" dirty="0"/>
              <a:t>Être </a:t>
            </a:r>
            <a:r>
              <a:rPr lang="fr-CH" b="1" dirty="0">
                <a:solidFill>
                  <a:srgbClr val="00B0F0"/>
                </a:solidFill>
              </a:rPr>
              <a:t>proches aidants</a:t>
            </a:r>
          </a:p>
          <a:p>
            <a:pPr marL="457200" indent="-457200">
              <a:buFontTx/>
              <a:buChar char="-"/>
            </a:pPr>
            <a:r>
              <a:rPr lang="fr-CH" dirty="0"/>
              <a:t>Avancement dans la </a:t>
            </a:r>
            <a:r>
              <a:rPr lang="fr-CH" b="1" dirty="0">
                <a:solidFill>
                  <a:srgbClr val="00B0F0"/>
                </a:solidFill>
              </a:rPr>
              <a:t>carrière</a:t>
            </a:r>
          </a:p>
        </p:txBody>
      </p:sp>
      <p:pic>
        <p:nvPicPr>
          <p:cNvPr id="5" name="Image 4" descr="Une image contenant plein air, voie, bâtiment, scène&#10;&#10;Description générée automatiquement">
            <a:extLst>
              <a:ext uri="{FF2B5EF4-FFF2-40B4-BE49-F238E27FC236}">
                <a16:creationId xmlns:a16="http://schemas.microsoft.com/office/drawing/2014/main" id="{2639C397-BB1D-A3B7-B236-3B946F32333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1235560" y="1254462"/>
            <a:ext cx="6672880" cy="388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17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F7BDA9-F072-8CA9-86BD-2F2AAF2D5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64747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fr-CH" dirty="0"/>
              <a:t>La signification de la ménopause</a:t>
            </a:r>
            <a:endParaRPr lang="fr-CH"/>
          </a:p>
        </p:txBody>
      </p:sp>
      <p:pic>
        <p:nvPicPr>
          <p:cNvPr id="5" name="Image 4" descr="Une image contenant herbe, plein air, paysage, ciel&#10;&#10;Description générée automatiquement">
            <a:extLst>
              <a:ext uri="{FF2B5EF4-FFF2-40B4-BE49-F238E27FC236}">
                <a16:creationId xmlns:a16="http://schemas.microsoft.com/office/drawing/2014/main" id="{8EDB4E33-ABAD-B2D5-BA1D-0B35184F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826" r="11253" b="3"/>
          <a:stretch/>
        </p:blipFill>
        <p:spPr>
          <a:xfrm>
            <a:off x="457200" y="1200151"/>
            <a:ext cx="4038600" cy="3394472"/>
          </a:xfrm>
          <a:prstGeom prst="rect">
            <a:avLst/>
          </a:prstGeom>
          <a:noFill/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88B3751-1A70-1082-EBA6-448190966D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2936" y="1459096"/>
            <a:ext cx="4038600" cy="3394472"/>
          </a:xfrm>
        </p:spPr>
        <p:txBody>
          <a:bodyPr>
            <a:normAutofit/>
          </a:bodyPr>
          <a:lstStyle/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fr-CH" sz="2200" dirty="0"/>
              <a:t>La ménopause est mieux vécue dans les sociétés qui donnent de la </a:t>
            </a:r>
            <a:r>
              <a:rPr lang="fr-CH" sz="2200" b="1" dirty="0">
                <a:solidFill>
                  <a:srgbClr val="00B050"/>
                </a:solidFill>
              </a:rPr>
              <a:t>valeur au vieillissement</a:t>
            </a:r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endParaRPr lang="fr-CH" sz="2200" dirty="0"/>
          </a:p>
          <a:p>
            <a:pPr marL="514350" indent="-514350">
              <a:lnSpc>
                <a:spcPct val="90000"/>
              </a:lnSpc>
              <a:buFont typeface="+mj-lt"/>
              <a:buAutoNum type="arabicPeriod"/>
            </a:pPr>
            <a:r>
              <a:rPr lang="fr-CH" sz="2200" dirty="0"/>
              <a:t>Fin de la fertilité </a:t>
            </a:r>
            <a:r>
              <a:rPr lang="fr-CH" sz="2200" i="1" dirty="0"/>
              <a:t>physique</a:t>
            </a:r>
            <a:r>
              <a:rPr lang="fr-CH" sz="2200" dirty="0"/>
              <a:t> problématique si </a:t>
            </a:r>
            <a:r>
              <a:rPr lang="fr-CH" sz="2200" b="1" dirty="0">
                <a:solidFill>
                  <a:srgbClr val="00B050"/>
                </a:solidFill>
              </a:rPr>
              <a:t>identité de la femme = fertilité</a:t>
            </a:r>
          </a:p>
        </p:txBody>
      </p:sp>
    </p:spTree>
    <p:extLst>
      <p:ext uri="{BB962C8B-B14F-4D97-AF65-F5344CB8AC3E}">
        <p14:creationId xmlns:p14="http://schemas.microsoft.com/office/powerpoint/2010/main" val="668275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4E87446-024F-E7FB-7900-D01C1F9A4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62823"/>
            <a:ext cx="8229600" cy="3889039"/>
          </a:xfrm>
        </p:spPr>
        <p:txBody>
          <a:bodyPr anchor="ctr"/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Et le monde du travail ??</a:t>
            </a:r>
          </a:p>
        </p:txBody>
      </p:sp>
    </p:spTree>
    <p:extLst>
      <p:ext uri="{BB962C8B-B14F-4D97-AF65-F5344CB8AC3E}">
        <p14:creationId xmlns:p14="http://schemas.microsoft.com/office/powerpoint/2010/main" val="689420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234321C-D0CC-B31C-E561-67622F054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365760"/>
            <a:ext cx="8229600" cy="4453666"/>
          </a:xfrm>
        </p:spPr>
        <p:txBody>
          <a:bodyPr numCol="2" anchor="b">
            <a:normAutofit fontScale="92500"/>
          </a:bodyPr>
          <a:lstStyle/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↑ temps plein</a:t>
            </a:r>
          </a:p>
          <a:p>
            <a:pPr lvl="1"/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↑ âge à la retraite</a:t>
            </a:r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fr-CH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↑ carrière</a:t>
            </a:r>
          </a:p>
          <a:p>
            <a:pPr lvl="1"/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↑ rôle de leadership</a:t>
            </a:r>
          </a:p>
          <a:p>
            <a:pPr lvl="1"/>
            <a:r>
              <a:rPr lang="fr-CH" dirty="0">
                <a:latin typeface="Arial" panose="020B0604020202020204" pitchFamily="34" charset="0"/>
                <a:cs typeface="Arial" panose="020B0604020202020204" pitchFamily="34" charset="0"/>
              </a:rPr>
              <a:t>↑ expérience / résilience</a:t>
            </a:r>
          </a:p>
          <a:p>
            <a:pPr lvl="1"/>
            <a:endParaRPr lang="fr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personne, ordinateur, intérieur, ordinateur portable&#10;&#10;Description générée automatiquement">
            <a:extLst>
              <a:ext uri="{FF2B5EF4-FFF2-40B4-BE49-F238E27FC236}">
                <a16:creationId xmlns:a16="http://schemas.microsoft.com/office/drawing/2014/main" id="{36CC0D7D-173C-7BF5-5D7A-39CADBDD6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1703" y="914400"/>
            <a:ext cx="2161822" cy="1442341"/>
          </a:xfrm>
          <a:prstGeom prst="rect">
            <a:avLst/>
          </a:prstGeom>
        </p:spPr>
      </p:pic>
      <p:graphicFrame>
        <p:nvGraphicFramePr>
          <p:cNvPr id="9" name="Graphique 8">
            <a:extLst>
              <a:ext uri="{FF2B5EF4-FFF2-40B4-BE49-F238E27FC236}">
                <a16:creationId xmlns:a16="http://schemas.microsoft.com/office/drawing/2014/main" id="{DDEF008D-3F8B-9F03-49EE-CC19FBC04C2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9498050"/>
              </p:ext>
            </p:extLst>
          </p:nvPr>
        </p:nvGraphicFramePr>
        <p:xfrm>
          <a:off x="241150" y="365760"/>
          <a:ext cx="2929667" cy="2452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aphique 13">
            <a:extLst>
              <a:ext uri="{FF2B5EF4-FFF2-40B4-BE49-F238E27FC236}">
                <a16:creationId xmlns:a16="http://schemas.microsoft.com/office/drawing/2014/main" id="{6554A5EE-9889-3AE0-5CFD-B626592A90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8693027"/>
              </p:ext>
            </p:extLst>
          </p:nvPr>
        </p:nvGraphicFramePr>
        <p:xfrm>
          <a:off x="2978432" y="625138"/>
          <a:ext cx="1659550" cy="19035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6828C088-AB09-401F-143C-C5A1AAA153F7}"/>
              </a:ext>
            </a:extLst>
          </p:cNvPr>
          <p:cNvCxnSpPr>
            <a:cxnSpLocks/>
          </p:cNvCxnSpPr>
          <p:nvPr/>
        </p:nvCxnSpPr>
        <p:spPr>
          <a:xfrm>
            <a:off x="1742739" y="914400"/>
            <a:ext cx="2065468" cy="26894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2513B8D-C40A-E9E8-F714-B32D3FACB32B}"/>
              </a:ext>
            </a:extLst>
          </p:cNvPr>
          <p:cNvCxnSpPr>
            <a:cxnSpLocks/>
          </p:cNvCxnSpPr>
          <p:nvPr/>
        </p:nvCxnSpPr>
        <p:spPr>
          <a:xfrm flipV="1">
            <a:off x="1742739" y="2021484"/>
            <a:ext cx="2183802" cy="29320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71937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332894-DF93-AE8C-7284-FF2AE2A921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154"/>
            <a:ext cx="8229600" cy="647477"/>
          </a:xfrm>
        </p:spPr>
        <p:txBody>
          <a:bodyPr/>
          <a:lstStyle/>
          <a:p>
            <a:r>
              <a:rPr lang="fr-CH" dirty="0"/>
              <a:t>Ménopause et travail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815A69-988E-BCE9-1C52-7342293B8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sz="2800" dirty="0"/>
              <a:t>Effets sur le travail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/>
              <a:t>Rôle de la communication empathique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/>
              <a:t>Conséquences potentielles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/>
              <a:t>Caractéristiques du travail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/>
              <a:t>Perception des autres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/>
              <a:t>Cofacteurs et facteurs confondants </a:t>
            </a:r>
          </a:p>
        </p:txBody>
      </p:sp>
    </p:spTree>
    <p:extLst>
      <p:ext uri="{BB962C8B-B14F-4D97-AF65-F5344CB8AC3E}">
        <p14:creationId xmlns:p14="http://schemas.microsoft.com/office/powerpoint/2010/main" val="3763921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26BE1"/>
                                      </p:to>
                                    </p:animClr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E26BE1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DA147"/>
                                      </p:to>
                                    </p:animClr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DA147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1782BF"/>
                                      </p:to>
                                    </p:animClr>
                                    <p:animClr clrSpc="rgb" dir="cw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782BF"/>
                                      </p:to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089" y="364976"/>
            <a:ext cx="8229600" cy="3889039"/>
          </a:xfrm>
        </p:spPr>
        <p:txBody>
          <a:bodyPr anchor="t"/>
          <a:lstStyle/>
          <a:p>
            <a:pPr algn="ctr"/>
            <a:r>
              <a:rPr lang="fr-CH" sz="3200" b="1" dirty="0">
                <a:solidFill>
                  <a:srgbClr val="00B0F0"/>
                </a:solidFill>
              </a:rPr>
              <a:t>Les effets sur le travail</a:t>
            </a:r>
          </a:p>
        </p:txBody>
      </p:sp>
      <p:pic>
        <p:nvPicPr>
          <p:cNvPr id="5" name="Image 4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89228E8C-DBC3-4254-9BFC-AF2B8C47D5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10" y="2187646"/>
            <a:ext cx="4550979" cy="2936804"/>
          </a:xfrm>
          <a:prstGeom prst="rect">
            <a:avLst/>
          </a:prstGeom>
        </p:spPr>
      </p:pic>
      <p:pic>
        <p:nvPicPr>
          <p:cNvPr id="9" name="Graphique 8" descr="Contour de visage en colère avec un remplissage uni">
            <a:extLst>
              <a:ext uri="{FF2B5EF4-FFF2-40B4-BE49-F238E27FC236}">
                <a16:creationId xmlns:a16="http://schemas.microsoft.com/office/drawing/2014/main" id="{2002E72E-3AAE-F7E5-3481-9E5EE54A94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11" name="Graphique 10" descr="Architecture contour">
            <a:extLst>
              <a:ext uri="{FF2B5EF4-FFF2-40B4-BE49-F238E27FC236}">
                <a16:creationId xmlns:a16="http://schemas.microsoft.com/office/drawing/2014/main" id="{A626BC1C-8DAF-3E0F-E5D1-AF911DFC64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3" name="Graphique 12" descr="Aspiration avec un remplissage uni">
            <a:extLst>
              <a:ext uri="{FF2B5EF4-FFF2-40B4-BE49-F238E27FC236}">
                <a16:creationId xmlns:a16="http://schemas.microsoft.com/office/drawing/2014/main" id="{A76D02F3-E65F-24F7-F1CA-9944CE892BD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5" name="Graphique 14" descr="Conseil d’administration contour">
            <a:extLst>
              <a:ext uri="{FF2B5EF4-FFF2-40B4-BE49-F238E27FC236}">
                <a16:creationId xmlns:a16="http://schemas.microsoft.com/office/drawing/2014/main" id="{8C1DFB5A-8EB0-0E35-5B71-43BFD0E88E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29202" y="1657350"/>
            <a:ext cx="914400" cy="914400"/>
          </a:xfrm>
          <a:prstGeom prst="rect">
            <a:avLst/>
          </a:prstGeom>
        </p:spPr>
      </p:pic>
      <p:pic>
        <p:nvPicPr>
          <p:cNvPr id="17" name="Graphique 16" descr="Cerveau dans une tête contour">
            <a:extLst>
              <a:ext uri="{FF2B5EF4-FFF2-40B4-BE49-F238E27FC236}">
                <a16:creationId xmlns:a16="http://schemas.microsoft.com/office/drawing/2014/main" id="{50DD4082-A736-EB16-0291-EC90B43C95C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136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53B72F-BF9E-FBE2-45A4-8E246B1DB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DD7044-9E93-0252-9988-FB18BF379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790050E-32C2-B7CD-C054-EC908A869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4950" y="704850"/>
            <a:ext cx="6134100" cy="373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6A342C9-5072-2FF2-32A8-C6268389E586}"/>
              </a:ext>
            </a:extLst>
          </p:cNvPr>
          <p:cNvSpPr txBox="1"/>
          <p:nvPr/>
        </p:nvSpPr>
        <p:spPr>
          <a:xfrm>
            <a:off x="3646511" y="4581920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sz="1400" dirty="0"/>
          </a:p>
        </p:txBody>
      </p:sp>
    </p:spTree>
    <p:extLst>
      <p:ext uri="{BB962C8B-B14F-4D97-AF65-F5344CB8AC3E}">
        <p14:creationId xmlns:p14="http://schemas.microsoft.com/office/powerpoint/2010/main" val="34949312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4BFD17-CC50-99A2-D6A0-A26771A303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effets sur le travail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60B911E-5759-EE9E-43B7-F7B8F457A2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6B2A8A0-4F12-2FF7-3F4D-A895A02250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147762"/>
            <a:ext cx="7943850" cy="284797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C7FA5B6-3BE8-1779-81C4-FC781D115635}"/>
              </a:ext>
            </a:extLst>
          </p:cNvPr>
          <p:cNvSpPr txBox="1"/>
          <p:nvPr/>
        </p:nvSpPr>
        <p:spPr>
          <a:xfrm>
            <a:off x="3759799" y="444901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248569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881A1B-AA63-F527-C918-A464D0232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35FA92B-0451-7FB0-BE4A-F9356843B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897784C-EE4C-B8B9-6196-64EE34D17A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748" y="19050"/>
            <a:ext cx="5528503" cy="443614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FC2FB8A3-E365-A1D5-5EEE-8AC88B07CA92}"/>
              </a:ext>
            </a:extLst>
          </p:cNvPr>
          <p:cNvSpPr txBox="1"/>
          <p:nvPr/>
        </p:nvSpPr>
        <p:spPr>
          <a:xfrm>
            <a:off x="3973189" y="4594623"/>
            <a:ext cx="4245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sz="14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98BAC6F-1BA1-2643-1A20-71D29D25B292}"/>
              </a:ext>
            </a:extLst>
          </p:cNvPr>
          <p:cNvSpPr/>
          <p:nvPr/>
        </p:nvSpPr>
        <p:spPr>
          <a:xfrm>
            <a:off x="4798577" y="19107"/>
            <a:ext cx="1383737" cy="22336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A5EF64A-2F01-056B-D8C1-BBC2CD9D058E}"/>
              </a:ext>
            </a:extLst>
          </p:cNvPr>
          <p:cNvSpPr/>
          <p:nvPr/>
        </p:nvSpPr>
        <p:spPr>
          <a:xfrm>
            <a:off x="1957893" y="1118180"/>
            <a:ext cx="5378358" cy="366375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E1EA719-84C4-4603-0E5A-838B4AAE6A93}"/>
              </a:ext>
            </a:extLst>
          </p:cNvPr>
          <p:cNvSpPr/>
          <p:nvPr/>
        </p:nvSpPr>
        <p:spPr>
          <a:xfrm>
            <a:off x="1957893" y="1623984"/>
            <a:ext cx="5378358" cy="366375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F456903-88D4-6425-8B09-D1C08A9547D2}"/>
              </a:ext>
            </a:extLst>
          </p:cNvPr>
          <p:cNvSpPr/>
          <p:nvPr/>
        </p:nvSpPr>
        <p:spPr>
          <a:xfrm>
            <a:off x="1957893" y="2305130"/>
            <a:ext cx="5378358" cy="366375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9F8075-B94D-8F21-539F-1B60207C41EF}"/>
              </a:ext>
            </a:extLst>
          </p:cNvPr>
          <p:cNvSpPr/>
          <p:nvPr/>
        </p:nvSpPr>
        <p:spPr>
          <a:xfrm>
            <a:off x="1957893" y="2843283"/>
            <a:ext cx="602427" cy="159717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19000"/>
            </a:scheme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417134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513E42-097B-EB07-B7A1-DEC7627EA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7B3225A-80D4-EE4A-F5C3-2DE1A56890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C90D17-493F-D42C-B9A1-CFC9D6946F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099" y="96819"/>
            <a:ext cx="6440189" cy="4817622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A45B77A-2213-15D4-7F67-A090815766FC}"/>
              </a:ext>
            </a:extLst>
          </p:cNvPr>
          <p:cNvSpPr txBox="1"/>
          <p:nvPr/>
        </p:nvSpPr>
        <p:spPr>
          <a:xfrm>
            <a:off x="1509712" y="4761527"/>
            <a:ext cx="4245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sz="1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C66DC14-1ED7-1B8A-A123-1BED0734AB3A}"/>
              </a:ext>
            </a:extLst>
          </p:cNvPr>
          <p:cNvSpPr/>
          <p:nvPr/>
        </p:nvSpPr>
        <p:spPr>
          <a:xfrm>
            <a:off x="4711850" y="106251"/>
            <a:ext cx="1438192" cy="25805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29DD5E5-A87B-68F0-8E64-F88533B48FF7}"/>
              </a:ext>
            </a:extLst>
          </p:cNvPr>
          <p:cNvSpPr/>
          <p:nvPr/>
        </p:nvSpPr>
        <p:spPr>
          <a:xfrm>
            <a:off x="1312433" y="1492920"/>
            <a:ext cx="6321855" cy="540752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CF85E6-ACC9-E7D3-A7F2-D9C04E77EB58}"/>
              </a:ext>
            </a:extLst>
          </p:cNvPr>
          <p:cNvSpPr/>
          <p:nvPr/>
        </p:nvSpPr>
        <p:spPr>
          <a:xfrm>
            <a:off x="1312433" y="2085258"/>
            <a:ext cx="6321855" cy="486492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F70589B-5D29-EE0E-9213-80D1783DDBCF}"/>
              </a:ext>
            </a:extLst>
          </p:cNvPr>
          <p:cNvSpPr/>
          <p:nvPr/>
        </p:nvSpPr>
        <p:spPr>
          <a:xfrm>
            <a:off x="1312433" y="2649519"/>
            <a:ext cx="6321855" cy="486492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1CB804D-7E9F-AD11-8019-365CFDBB07BF}"/>
              </a:ext>
            </a:extLst>
          </p:cNvPr>
          <p:cNvSpPr/>
          <p:nvPr/>
        </p:nvSpPr>
        <p:spPr>
          <a:xfrm>
            <a:off x="1312433" y="3194483"/>
            <a:ext cx="685313" cy="159717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19000"/>
            </a:scheme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22849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9E9C56-1938-BD66-C8BF-97E30A58F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B58D329-1FCA-9543-3616-EEA4A603C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Pour commencer… c’est quoi la ménopause?</a:t>
            </a:r>
          </a:p>
        </p:txBody>
      </p:sp>
    </p:spTree>
    <p:extLst>
      <p:ext uri="{BB962C8B-B14F-4D97-AF65-F5344CB8AC3E}">
        <p14:creationId xmlns:p14="http://schemas.microsoft.com/office/powerpoint/2010/main" val="158466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4F36AB-ED0A-9762-C9D3-B4E931E39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396F7ED-EE33-BF24-532F-898078E89F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914A576-A538-A0D8-82FC-E3CBA63D2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9055" y="133350"/>
            <a:ext cx="6265889" cy="487680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B8C9A5B-BC64-48F1-520E-6BCA0700122F}"/>
              </a:ext>
            </a:extLst>
          </p:cNvPr>
          <p:cNvSpPr txBox="1"/>
          <p:nvPr/>
        </p:nvSpPr>
        <p:spPr>
          <a:xfrm>
            <a:off x="1520445" y="4768113"/>
            <a:ext cx="42453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sz="14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6FAA16B-C664-CC71-E6BE-5DCA49E5E0DA}"/>
              </a:ext>
            </a:extLst>
          </p:cNvPr>
          <p:cNvSpPr/>
          <p:nvPr/>
        </p:nvSpPr>
        <p:spPr>
          <a:xfrm>
            <a:off x="5421855" y="213761"/>
            <a:ext cx="1438192" cy="25805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9750ECC-1318-561E-E156-43E51E6FB96E}"/>
              </a:ext>
            </a:extLst>
          </p:cNvPr>
          <p:cNvSpPr/>
          <p:nvPr/>
        </p:nvSpPr>
        <p:spPr>
          <a:xfrm>
            <a:off x="1312433" y="1492920"/>
            <a:ext cx="6321855" cy="540752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A746D56-20FF-B979-CEEB-40387958A114}"/>
              </a:ext>
            </a:extLst>
          </p:cNvPr>
          <p:cNvSpPr/>
          <p:nvPr/>
        </p:nvSpPr>
        <p:spPr>
          <a:xfrm>
            <a:off x="1312433" y="2085257"/>
            <a:ext cx="6321855" cy="564261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6016CFC-8AF9-3971-74D3-EBCC6D7842F0}"/>
              </a:ext>
            </a:extLst>
          </p:cNvPr>
          <p:cNvSpPr/>
          <p:nvPr/>
        </p:nvSpPr>
        <p:spPr>
          <a:xfrm>
            <a:off x="1312433" y="2702769"/>
            <a:ext cx="6321855" cy="486492"/>
          </a:xfrm>
          <a:prstGeom prst="roundRect">
            <a:avLst/>
          </a:prstGeom>
          <a:solidFill>
            <a:srgbClr val="FFFF00">
              <a:alpha val="19000"/>
            </a:srgb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75B713-AD0A-5E0C-F393-1140836A172F}"/>
              </a:ext>
            </a:extLst>
          </p:cNvPr>
          <p:cNvSpPr/>
          <p:nvPr/>
        </p:nvSpPr>
        <p:spPr>
          <a:xfrm>
            <a:off x="1520445" y="3274786"/>
            <a:ext cx="1050633" cy="1597178"/>
          </a:xfrm>
          <a:prstGeom prst="roundRect">
            <a:avLst/>
          </a:prstGeom>
          <a:solidFill>
            <a:schemeClr val="accent2">
              <a:lumMod val="60000"/>
              <a:lumOff val="40000"/>
              <a:alpha val="19000"/>
            </a:schemeClr>
          </a:solidFill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30809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C549CFA5-F1A8-8B4F-8BDF-F8FC84DD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10" y="2187646"/>
            <a:ext cx="4550979" cy="29368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7" y="339824"/>
            <a:ext cx="8229600" cy="3889039"/>
          </a:xfrm>
        </p:spPr>
        <p:txBody>
          <a:bodyPr anchor="t"/>
          <a:lstStyle/>
          <a:p>
            <a:pPr algn="ctr"/>
            <a:r>
              <a:rPr lang="fr-CH" sz="3200" b="1" dirty="0">
                <a:solidFill>
                  <a:srgbClr val="00B0F0"/>
                </a:solidFill>
              </a:rPr>
              <a:t>Le rôle de la communicatio</a:t>
            </a:r>
            <a:r>
              <a:rPr lang="fr-CH" b="1" dirty="0">
                <a:solidFill>
                  <a:srgbClr val="00B0F0"/>
                </a:solidFill>
              </a:rPr>
              <a:t>n empathique</a:t>
            </a:r>
            <a:endParaRPr lang="fr-CH" sz="3200" b="1" dirty="0">
              <a:solidFill>
                <a:srgbClr val="00B0F0"/>
              </a:solidFill>
            </a:endParaRPr>
          </a:p>
          <a:p>
            <a:endParaRPr lang="fr-CH" dirty="0"/>
          </a:p>
        </p:txBody>
      </p:sp>
      <p:pic>
        <p:nvPicPr>
          <p:cNvPr id="6" name="Graphique 5" descr="Lèvres contour">
            <a:extLst>
              <a:ext uri="{FF2B5EF4-FFF2-40B4-BE49-F238E27FC236}">
                <a16:creationId xmlns:a16="http://schemas.microsoft.com/office/drawing/2014/main" id="{E87796E5-E81A-CF06-64EB-DCADC4C9B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202" y="3008360"/>
            <a:ext cx="333045" cy="333045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32D93D52-87D0-11EA-D479-F3B291F7D3D5}"/>
              </a:ext>
            </a:extLst>
          </p:cNvPr>
          <p:cNvSpPr/>
          <p:nvPr/>
        </p:nvSpPr>
        <p:spPr>
          <a:xfrm>
            <a:off x="4084322" y="2846995"/>
            <a:ext cx="756619" cy="746059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8" name="Graphique 7" descr="Contour de visage en colère avec un remplissage uni">
            <a:extLst>
              <a:ext uri="{FF2B5EF4-FFF2-40B4-BE49-F238E27FC236}">
                <a16:creationId xmlns:a16="http://schemas.microsoft.com/office/drawing/2014/main" id="{FABBFB5B-A552-F42A-805A-F63ECE5A1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9" name="Graphique 8" descr="Architecture contour">
            <a:extLst>
              <a:ext uri="{FF2B5EF4-FFF2-40B4-BE49-F238E27FC236}">
                <a16:creationId xmlns:a16="http://schemas.microsoft.com/office/drawing/2014/main" id="{866A43E8-DBB8-600F-F0B2-A43B8FF3C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0" name="Graphique 9" descr="Aspiration avec un remplissage uni">
            <a:extLst>
              <a:ext uri="{FF2B5EF4-FFF2-40B4-BE49-F238E27FC236}">
                <a16:creationId xmlns:a16="http://schemas.microsoft.com/office/drawing/2014/main" id="{9F1CAB52-73E3-B60D-3752-6279EF55B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1" name="Graphique 10" descr="Conseil d’administration contour">
            <a:extLst>
              <a:ext uri="{FF2B5EF4-FFF2-40B4-BE49-F238E27FC236}">
                <a16:creationId xmlns:a16="http://schemas.microsoft.com/office/drawing/2014/main" id="{CD15A2E0-0611-6A6B-D150-D33C0B97A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9202" y="1657350"/>
            <a:ext cx="914400" cy="914400"/>
          </a:xfrm>
          <a:prstGeom prst="rect">
            <a:avLst/>
          </a:prstGeom>
        </p:spPr>
      </p:pic>
      <p:pic>
        <p:nvPicPr>
          <p:cNvPr id="12" name="Graphique 11" descr="Cerveau dans une tête contour">
            <a:extLst>
              <a:ext uri="{FF2B5EF4-FFF2-40B4-BE49-F238E27FC236}">
                <a16:creationId xmlns:a16="http://schemas.microsoft.com/office/drawing/2014/main" id="{9765BDA2-D82B-A796-95A8-C5C2F5EAC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21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A229B4-EEF6-8332-0759-63D57B3973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3DAA105-A317-7834-CC0E-1A4ECEB02C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0123" y="548877"/>
            <a:ext cx="9274123" cy="336589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079E5AC-6FDF-11C6-0371-137021AB7508}"/>
              </a:ext>
            </a:extLst>
          </p:cNvPr>
          <p:cNvSpPr txBox="1"/>
          <p:nvPr/>
        </p:nvSpPr>
        <p:spPr>
          <a:xfrm>
            <a:off x="3662981" y="4437916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68455857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C549CFA5-F1A8-8B4F-8BDF-F8FC84DD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10" y="2187646"/>
            <a:ext cx="4550979" cy="29368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7" y="339824"/>
            <a:ext cx="8229600" cy="3889039"/>
          </a:xfrm>
        </p:spPr>
        <p:txBody>
          <a:bodyPr anchor="t"/>
          <a:lstStyle/>
          <a:p>
            <a:pPr algn="ctr"/>
            <a:r>
              <a:rPr lang="fr-CH" sz="3200" b="1" dirty="0">
                <a:solidFill>
                  <a:srgbClr val="00B0F0"/>
                </a:solidFill>
              </a:rPr>
              <a:t>Conséquences potentielles</a:t>
            </a:r>
          </a:p>
          <a:p>
            <a:endParaRPr lang="fr-CH" dirty="0"/>
          </a:p>
        </p:txBody>
      </p:sp>
      <p:pic>
        <p:nvPicPr>
          <p:cNvPr id="6" name="Graphique 5" descr="Lèvres contour">
            <a:extLst>
              <a:ext uri="{FF2B5EF4-FFF2-40B4-BE49-F238E27FC236}">
                <a16:creationId xmlns:a16="http://schemas.microsoft.com/office/drawing/2014/main" id="{E87796E5-E81A-CF06-64EB-DCADC4C9B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202" y="3008360"/>
            <a:ext cx="333045" cy="333045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32D93D52-87D0-11EA-D479-F3B291F7D3D5}"/>
              </a:ext>
            </a:extLst>
          </p:cNvPr>
          <p:cNvSpPr/>
          <p:nvPr/>
        </p:nvSpPr>
        <p:spPr>
          <a:xfrm>
            <a:off x="4084322" y="2846995"/>
            <a:ext cx="756619" cy="746059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8" name="Graphique 7" descr="Contour de visage en colère avec un remplissage uni">
            <a:extLst>
              <a:ext uri="{FF2B5EF4-FFF2-40B4-BE49-F238E27FC236}">
                <a16:creationId xmlns:a16="http://schemas.microsoft.com/office/drawing/2014/main" id="{FABBFB5B-A552-F42A-805A-F63ECE5A1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9" name="Graphique 8" descr="Architecture contour">
            <a:extLst>
              <a:ext uri="{FF2B5EF4-FFF2-40B4-BE49-F238E27FC236}">
                <a16:creationId xmlns:a16="http://schemas.microsoft.com/office/drawing/2014/main" id="{866A43E8-DBB8-600F-F0B2-A43B8FF3C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0" name="Graphique 9" descr="Aspiration avec un remplissage uni">
            <a:extLst>
              <a:ext uri="{FF2B5EF4-FFF2-40B4-BE49-F238E27FC236}">
                <a16:creationId xmlns:a16="http://schemas.microsoft.com/office/drawing/2014/main" id="{9F1CAB52-73E3-B60D-3752-6279EF55B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1" name="Graphique 10" descr="Conseil d’administration contour">
            <a:extLst>
              <a:ext uri="{FF2B5EF4-FFF2-40B4-BE49-F238E27FC236}">
                <a16:creationId xmlns:a16="http://schemas.microsoft.com/office/drawing/2014/main" id="{CD15A2E0-0611-6A6B-D150-D33C0B97A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9202" y="1657350"/>
            <a:ext cx="914400" cy="914400"/>
          </a:xfrm>
          <a:prstGeom prst="rect">
            <a:avLst/>
          </a:prstGeom>
        </p:spPr>
      </p:pic>
      <p:pic>
        <p:nvPicPr>
          <p:cNvPr id="12" name="Graphique 11" descr="Cerveau dans une tête contour">
            <a:extLst>
              <a:ext uri="{FF2B5EF4-FFF2-40B4-BE49-F238E27FC236}">
                <a16:creationId xmlns:a16="http://schemas.microsoft.com/office/drawing/2014/main" id="{9765BDA2-D82B-A796-95A8-C5C2F5EAC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  <p:sp>
        <p:nvSpPr>
          <p:cNvPr id="2" name="Flèche : gauche 1">
            <a:extLst>
              <a:ext uri="{FF2B5EF4-FFF2-40B4-BE49-F238E27FC236}">
                <a16:creationId xmlns:a16="http://schemas.microsoft.com/office/drawing/2014/main" id="{E15ABA23-2F81-DC53-E5A9-27DAE89D42E8}"/>
              </a:ext>
            </a:extLst>
          </p:cNvPr>
          <p:cNvSpPr/>
          <p:nvPr/>
        </p:nvSpPr>
        <p:spPr>
          <a:xfrm rot="11826669">
            <a:off x="1827025" y="4196955"/>
            <a:ext cx="1505263" cy="363155"/>
          </a:xfrm>
          <a:prstGeom prst="leftArrow">
            <a:avLst/>
          </a:prstGeom>
          <a:gradFill>
            <a:gsLst>
              <a:gs pos="0">
                <a:srgbClr val="00B050"/>
              </a:gs>
              <a:gs pos="100000">
                <a:srgbClr val="00B05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98722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9055A8A2-0CC7-A4B1-932E-44DC6CC28A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309" y="277839"/>
            <a:ext cx="4919382" cy="4070788"/>
          </a:xfrm>
          <a:prstGeom prst="rect">
            <a:avLst/>
          </a:prstGeom>
          <a:noFill/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94B40F0-175F-9175-A182-C38D08E90BD8}"/>
              </a:ext>
            </a:extLst>
          </p:cNvPr>
          <p:cNvSpPr txBox="1"/>
          <p:nvPr/>
        </p:nvSpPr>
        <p:spPr>
          <a:xfrm>
            <a:off x="3567206" y="4527107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600" b="0" i="0" dirty="0" err="1">
                <a:solidFill>
                  <a:srgbClr val="212121"/>
                </a:solidFill>
                <a:effectLst/>
                <a:latin typeface="BlinkMacSystemFont"/>
              </a:rPr>
              <a:t>Faubion</a:t>
            </a:r>
            <a:r>
              <a:rPr lang="fr-CH" sz="1600" b="0" i="0" dirty="0">
                <a:solidFill>
                  <a:srgbClr val="212121"/>
                </a:solidFill>
                <a:effectLst/>
                <a:latin typeface="BlinkMacSystemFont"/>
              </a:rPr>
              <a:t> SS, et al. Mayo Clin Proc. 2023</a:t>
            </a:r>
            <a:endParaRPr lang="fr-CH" sz="1600" dirty="0"/>
          </a:p>
        </p:txBody>
      </p:sp>
    </p:spTree>
    <p:extLst>
      <p:ext uri="{BB962C8B-B14F-4D97-AF65-F5344CB8AC3E}">
        <p14:creationId xmlns:p14="http://schemas.microsoft.com/office/powerpoint/2010/main" val="32951484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B7412C-568A-0E97-70E6-DC755CA36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Conséquences potentielles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3541FEB-E93A-89AC-A552-B9B9D6C64B23}"/>
              </a:ext>
            </a:extLst>
          </p:cNvPr>
          <p:cNvSpPr txBox="1"/>
          <p:nvPr/>
        </p:nvSpPr>
        <p:spPr>
          <a:xfrm>
            <a:off x="5499061" y="1961026"/>
            <a:ext cx="2493871" cy="14296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CH" sz="2000" dirty="0">
                <a:solidFill>
                  <a:srgbClr val="00B0F0"/>
                </a:solidFill>
                <a:sym typeface="Wingdings" panose="05000000000000000000" pitchFamily="2" charset="2"/>
              </a:rPr>
              <a:t>Pas de relation avec le - type de travail </a:t>
            </a:r>
          </a:p>
          <a:p>
            <a:pPr>
              <a:lnSpc>
                <a:spcPct val="150000"/>
              </a:lnSpc>
            </a:pPr>
            <a:r>
              <a:rPr lang="fr-CH" sz="2000" dirty="0">
                <a:solidFill>
                  <a:srgbClr val="00B0F0"/>
                </a:solidFill>
                <a:sym typeface="Wingdings" panose="05000000000000000000" pitchFamily="2" charset="2"/>
              </a:rPr>
              <a:t>- travail physique</a:t>
            </a:r>
            <a:endParaRPr lang="fr-CH" sz="2000" dirty="0">
              <a:solidFill>
                <a:srgbClr val="00B0F0"/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D137F98-0200-595D-F2B9-ABDCB61D44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943" y="824566"/>
            <a:ext cx="4115127" cy="396578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EE532DF-665F-6CC5-70F6-460EDA92D3C9}"/>
              </a:ext>
            </a:extLst>
          </p:cNvPr>
          <p:cNvSpPr txBox="1"/>
          <p:nvPr/>
        </p:nvSpPr>
        <p:spPr>
          <a:xfrm>
            <a:off x="3567206" y="4527107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Faubion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 SS, et al. Mayo Clin Proc. 2023</a:t>
            </a:r>
            <a:endParaRPr lang="fr-CH" sz="1400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4F5464-EE4E-9E7F-4541-6B0505E86512}"/>
              </a:ext>
            </a:extLst>
          </p:cNvPr>
          <p:cNvCxnSpPr/>
          <p:nvPr/>
        </p:nvCxnSpPr>
        <p:spPr>
          <a:xfrm>
            <a:off x="3965097" y="4466804"/>
            <a:ext cx="606903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CFB9922-2634-5A85-8A95-937F9CF6F67C}"/>
              </a:ext>
            </a:extLst>
          </p:cNvPr>
          <p:cNvCxnSpPr>
            <a:cxnSpLocks/>
          </p:cNvCxnSpPr>
          <p:nvPr/>
        </p:nvCxnSpPr>
        <p:spPr>
          <a:xfrm>
            <a:off x="739595" y="4586930"/>
            <a:ext cx="346927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160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F13D974-23AA-53B4-467C-AAA4668DF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Conséquences potentielles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6B4BEED-A6CE-A17A-A0BA-F7753D762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651349"/>
            <a:ext cx="8229600" cy="3889039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fr-CH" dirty="0"/>
              <a:t>Donc…</a:t>
            </a:r>
          </a:p>
          <a:p>
            <a:r>
              <a:rPr lang="fr-CH" sz="2800" dirty="0"/>
              <a:t>absentéisme / retraite anticipée / perte de productivité</a:t>
            </a:r>
          </a:p>
          <a:p>
            <a:r>
              <a:rPr lang="fr-CH" sz="2200" dirty="0"/>
              <a:t>(surtout pour insomnie, dépression, SVM)</a:t>
            </a:r>
          </a:p>
          <a:p>
            <a:r>
              <a:rPr lang="fr-CH" sz="2200" dirty="0"/>
              <a:t>	</a:t>
            </a:r>
          </a:p>
          <a:p>
            <a:pPr marL="914400" lvl="1" indent="-457200">
              <a:buFont typeface="Wingdings" panose="05000000000000000000" pitchFamily="2" charset="2"/>
              <a:buChar char="à"/>
            </a:pPr>
            <a:r>
              <a:rPr lang="fr-CH" sz="3600" b="1" dirty="0">
                <a:solidFill>
                  <a:srgbClr val="FF0000"/>
                </a:solidFill>
                <a:sym typeface="Wingdings" panose="05000000000000000000" pitchFamily="2" charset="2"/>
              </a:rPr>
              <a:t>  Coûts </a:t>
            </a:r>
            <a:r>
              <a:rPr lang="fr-CH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↑</a:t>
            </a:r>
          </a:p>
          <a:p>
            <a:pPr marL="457200" indent="-457200">
              <a:buFont typeface="Wingdings" panose="05000000000000000000" pitchFamily="2" charset="2"/>
              <a:buChar char="à"/>
            </a:pPr>
            <a:endParaRPr lang="fr-CH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8B60D37-D5AA-FCFB-5E20-C7E2CA9385EE}"/>
              </a:ext>
            </a:extLst>
          </p:cNvPr>
          <p:cNvSpPr txBox="1"/>
          <p:nvPr/>
        </p:nvSpPr>
        <p:spPr>
          <a:xfrm>
            <a:off x="3568730" y="4492151"/>
            <a:ext cx="4572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000" b="0" i="0" u="none" strike="noStrike" baseline="0" dirty="0" err="1">
                <a:latin typeface="Times-Roman"/>
              </a:rPr>
              <a:t>Sarrel</a:t>
            </a:r>
            <a:r>
              <a:rPr lang="fr-CH" sz="1000" b="0" i="0" u="none" strike="noStrike" baseline="0" dirty="0">
                <a:latin typeface="Times-Roman"/>
              </a:rPr>
              <a:t> P, et al. </a:t>
            </a:r>
            <a:r>
              <a:rPr lang="fr-CH" sz="1000" b="0" i="0" u="none" strike="noStrike" baseline="0" dirty="0" err="1">
                <a:latin typeface="Times-Roman"/>
              </a:rPr>
              <a:t>Menopause</a:t>
            </a:r>
            <a:r>
              <a:rPr lang="fr-CH" sz="1000" b="0" i="0" u="none" strike="noStrike" baseline="0" dirty="0">
                <a:latin typeface="Times-Roman"/>
              </a:rPr>
              <a:t>. 2015</a:t>
            </a:r>
            <a:endParaRPr lang="fr-CH" sz="1000" dirty="0"/>
          </a:p>
          <a:p>
            <a:pPr algn="r"/>
            <a:r>
              <a:rPr lang="en-US" sz="1000" b="0" i="0" u="none" strike="noStrike" baseline="0" dirty="0">
                <a:latin typeface="Times-Roman"/>
              </a:rPr>
              <a:t>Hardy C, et al. </a:t>
            </a:r>
            <a:r>
              <a:rPr lang="en-US" sz="1000" b="0" i="0" u="none" strike="noStrike" baseline="0" dirty="0" err="1">
                <a:latin typeface="Times-Roman"/>
              </a:rPr>
              <a:t>Womens</a:t>
            </a:r>
            <a:r>
              <a:rPr lang="en-US" sz="1000" b="0" i="0" u="none" strike="noStrike" baseline="0" dirty="0">
                <a:latin typeface="Times-Roman"/>
              </a:rPr>
              <a:t> Midlife Health. 2018</a:t>
            </a:r>
            <a:endParaRPr lang="fr-CH" sz="1000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33BA73D-302C-CC5E-F21F-D25F2273F9B9}"/>
              </a:ext>
            </a:extLst>
          </p:cNvPr>
          <p:cNvSpPr txBox="1"/>
          <p:nvPr/>
        </p:nvSpPr>
        <p:spPr>
          <a:xfrm>
            <a:off x="3568730" y="3035429"/>
            <a:ext cx="5260489" cy="1355179"/>
          </a:xfrm>
          <a:prstGeom prst="rect">
            <a:avLst/>
          </a:prstGeom>
          <a:solidFill>
            <a:srgbClr val="FFFF00"/>
          </a:solidFill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fr-CH" b="1" dirty="0">
                <a:solidFill>
                  <a:srgbClr val="00B050"/>
                </a:solidFill>
              </a:rPr>
              <a:t>US: 26 billions $/an </a:t>
            </a:r>
          </a:p>
          <a:p>
            <a:r>
              <a:rPr lang="fr-CH" sz="1200" dirty="0"/>
              <a:t>(comparé à 36 billions pour HTA / diabète / obésité / tabac / inactivité)</a:t>
            </a:r>
          </a:p>
          <a:p>
            <a:pPr>
              <a:lnSpc>
                <a:spcPct val="150000"/>
              </a:lnSpc>
            </a:pPr>
            <a:r>
              <a:rPr lang="fr-CH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Même si… </a:t>
            </a:r>
          </a:p>
          <a:p>
            <a:pPr>
              <a:lnSpc>
                <a:spcPct val="150000"/>
              </a:lnSpc>
            </a:pPr>
            <a:r>
              <a:rPr lang="fr-CH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difficile de connaitre cause réelle d’absences</a:t>
            </a:r>
          </a:p>
          <a:p>
            <a:pPr>
              <a:lnSpc>
                <a:spcPct val="150000"/>
              </a:lnSpc>
            </a:pPr>
            <a:r>
              <a:rPr lang="fr-CH" sz="1200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- évidences parfois contradictoires… </a:t>
            </a:r>
            <a:endParaRPr lang="fr-CH" sz="1200" dirty="0">
              <a:solidFill>
                <a:srgbClr val="00B0F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F3697A-545B-594F-071D-041F279DCB79}"/>
              </a:ext>
            </a:extLst>
          </p:cNvPr>
          <p:cNvSpPr txBox="1"/>
          <p:nvPr/>
        </p:nvSpPr>
        <p:spPr>
          <a:xfrm>
            <a:off x="974856" y="4071403"/>
            <a:ext cx="22519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60772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C549CFA5-F1A8-8B4F-8BDF-F8FC84DD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10" y="2187646"/>
            <a:ext cx="4550979" cy="29368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7" y="339824"/>
            <a:ext cx="8229600" cy="3889039"/>
          </a:xfrm>
        </p:spPr>
        <p:txBody>
          <a:bodyPr anchor="t"/>
          <a:lstStyle/>
          <a:p>
            <a:pPr algn="ctr"/>
            <a:r>
              <a:rPr lang="fr-CH" sz="3200" b="1" dirty="0">
                <a:solidFill>
                  <a:srgbClr val="00B0F0"/>
                </a:solidFill>
              </a:rPr>
              <a:t>Caractéristiques du travail</a:t>
            </a:r>
          </a:p>
          <a:p>
            <a:endParaRPr lang="fr-CH" dirty="0"/>
          </a:p>
        </p:txBody>
      </p:sp>
      <p:pic>
        <p:nvPicPr>
          <p:cNvPr id="6" name="Graphique 5" descr="Lèvres contour">
            <a:extLst>
              <a:ext uri="{FF2B5EF4-FFF2-40B4-BE49-F238E27FC236}">
                <a16:creationId xmlns:a16="http://schemas.microsoft.com/office/drawing/2014/main" id="{E87796E5-E81A-CF06-64EB-DCADC4C9B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202" y="3008360"/>
            <a:ext cx="333045" cy="333045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32D93D52-87D0-11EA-D479-F3B291F7D3D5}"/>
              </a:ext>
            </a:extLst>
          </p:cNvPr>
          <p:cNvSpPr/>
          <p:nvPr/>
        </p:nvSpPr>
        <p:spPr>
          <a:xfrm>
            <a:off x="4084322" y="2846995"/>
            <a:ext cx="756619" cy="746059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8" name="Graphique 7" descr="Contour de visage en colère avec un remplissage uni">
            <a:extLst>
              <a:ext uri="{FF2B5EF4-FFF2-40B4-BE49-F238E27FC236}">
                <a16:creationId xmlns:a16="http://schemas.microsoft.com/office/drawing/2014/main" id="{FABBFB5B-A552-F42A-805A-F63ECE5A1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9" name="Graphique 8" descr="Architecture contour">
            <a:extLst>
              <a:ext uri="{FF2B5EF4-FFF2-40B4-BE49-F238E27FC236}">
                <a16:creationId xmlns:a16="http://schemas.microsoft.com/office/drawing/2014/main" id="{866A43E8-DBB8-600F-F0B2-A43B8FF3C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0" name="Graphique 9" descr="Aspiration avec un remplissage uni">
            <a:extLst>
              <a:ext uri="{FF2B5EF4-FFF2-40B4-BE49-F238E27FC236}">
                <a16:creationId xmlns:a16="http://schemas.microsoft.com/office/drawing/2014/main" id="{9F1CAB52-73E3-B60D-3752-6279EF55B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1" name="Graphique 10" descr="Conseil d’administration contour">
            <a:extLst>
              <a:ext uri="{FF2B5EF4-FFF2-40B4-BE49-F238E27FC236}">
                <a16:creationId xmlns:a16="http://schemas.microsoft.com/office/drawing/2014/main" id="{CD15A2E0-0611-6A6B-D150-D33C0B97A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9202" y="1657350"/>
            <a:ext cx="914400" cy="914400"/>
          </a:xfrm>
          <a:prstGeom prst="rect">
            <a:avLst/>
          </a:prstGeom>
        </p:spPr>
      </p:pic>
      <p:pic>
        <p:nvPicPr>
          <p:cNvPr id="12" name="Graphique 11" descr="Cerveau dans une tête contour">
            <a:extLst>
              <a:ext uri="{FF2B5EF4-FFF2-40B4-BE49-F238E27FC236}">
                <a16:creationId xmlns:a16="http://schemas.microsoft.com/office/drawing/2014/main" id="{9765BDA2-D82B-A796-95A8-C5C2F5EAC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  <p:sp>
        <p:nvSpPr>
          <p:cNvPr id="2" name="Flèche : gauche 1">
            <a:extLst>
              <a:ext uri="{FF2B5EF4-FFF2-40B4-BE49-F238E27FC236}">
                <a16:creationId xmlns:a16="http://schemas.microsoft.com/office/drawing/2014/main" id="{E15ABA23-2F81-DC53-E5A9-27DAE89D42E8}"/>
              </a:ext>
            </a:extLst>
          </p:cNvPr>
          <p:cNvSpPr/>
          <p:nvPr/>
        </p:nvSpPr>
        <p:spPr>
          <a:xfrm rot="11826669">
            <a:off x="1827025" y="4196955"/>
            <a:ext cx="1505263" cy="363155"/>
          </a:xfrm>
          <a:prstGeom prst="leftArrow">
            <a:avLst/>
          </a:prstGeom>
          <a:gradFill>
            <a:gsLst>
              <a:gs pos="0">
                <a:srgbClr val="00B050"/>
              </a:gs>
              <a:gs pos="100000">
                <a:srgbClr val="00B05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4E6D2D4-F23D-B7A9-F1E7-F8699714FD78}"/>
              </a:ext>
            </a:extLst>
          </p:cNvPr>
          <p:cNvSpPr/>
          <p:nvPr/>
        </p:nvSpPr>
        <p:spPr>
          <a:xfrm>
            <a:off x="4978241" y="3776103"/>
            <a:ext cx="1893716" cy="1204857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60155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02254-589D-7B4D-F1A7-0F2A69925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Caractéristiques du travail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2AF0A6-8D4D-73F2-C768-08D2D426A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974527"/>
            <a:ext cx="8229600" cy="3889039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fr-CH" dirty="0"/>
              <a:t>Absence de: </a:t>
            </a:r>
          </a:p>
          <a:p>
            <a:pPr marL="457200" indent="-457200">
              <a:buFontTx/>
              <a:buChar char="-"/>
            </a:pPr>
            <a:r>
              <a:rPr lang="fr-CH" dirty="0"/>
              <a:t>autonomie</a:t>
            </a:r>
          </a:p>
          <a:p>
            <a:pPr marL="457200" indent="-457200">
              <a:buFontTx/>
              <a:buChar char="-"/>
            </a:pPr>
            <a:r>
              <a:rPr lang="fr-CH" dirty="0"/>
              <a:t>soutien de la hiérarchie</a:t>
            </a:r>
          </a:p>
          <a:p>
            <a:pPr marL="457200" indent="-457200">
              <a:buFontTx/>
              <a:buChar char="-"/>
            </a:pPr>
            <a:r>
              <a:rPr lang="fr-CH" dirty="0"/>
              <a:t>possibilité de régler la température</a:t>
            </a:r>
          </a:p>
          <a:p>
            <a:endParaRPr lang="fr-CH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endParaRPr lang="fr-CH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3DFB21-4BA0-A9AF-40F4-047643437BA0}"/>
              </a:ext>
            </a:extLst>
          </p:cNvPr>
          <p:cNvSpPr txBox="1"/>
          <p:nvPr/>
        </p:nvSpPr>
        <p:spPr>
          <a:xfrm>
            <a:off x="3599575" y="4333013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u="none" strike="noStrike" baseline="0" dirty="0" err="1">
                <a:latin typeface="Times-Roman"/>
              </a:rPr>
              <a:t>Malinauskiene,V</a:t>
            </a:r>
            <a:r>
              <a:rPr lang="fr-CH" sz="1400" b="0" i="0" u="none" strike="noStrike" baseline="0" dirty="0">
                <a:latin typeface="Times-Roman"/>
              </a:rPr>
              <a:t>, et al</a:t>
            </a:r>
            <a:r>
              <a:rPr lang="en-US" sz="1400" dirty="0">
                <a:latin typeface="Times-Roman"/>
              </a:rPr>
              <a:t>, </a:t>
            </a:r>
            <a:r>
              <a:rPr lang="fr-CH" sz="1400" b="0" i="0" u="none" strike="noStrike" baseline="0" dirty="0" err="1">
                <a:latin typeface="Times-Roman"/>
              </a:rPr>
              <a:t>Maturitas</a:t>
            </a:r>
            <a:r>
              <a:rPr lang="fr-CH" sz="1400" b="0" i="0" u="none" strike="noStrike" baseline="0" dirty="0">
                <a:latin typeface="Times-Roman"/>
              </a:rPr>
              <a:t>. 2010</a:t>
            </a:r>
            <a:endParaRPr lang="fr-CH" sz="1400" dirty="0"/>
          </a:p>
          <a:p>
            <a:pPr algn="r"/>
            <a:r>
              <a:rPr lang="en-US" sz="1400" b="0" i="0" u="none" strike="noStrike" baseline="0" dirty="0" err="1">
                <a:latin typeface="Times-Roman"/>
              </a:rPr>
              <a:t>Evolahti</a:t>
            </a:r>
            <a:r>
              <a:rPr lang="en-US" sz="1400" b="0" i="0" u="none" strike="noStrike" baseline="0" dirty="0">
                <a:latin typeface="Times-Roman"/>
              </a:rPr>
              <a:t> A, et al. Climacteric. 2009</a:t>
            </a:r>
            <a:endParaRPr lang="fr-CH" sz="1400" dirty="0"/>
          </a:p>
        </p:txBody>
      </p:sp>
      <p:pic>
        <p:nvPicPr>
          <p:cNvPr id="8" name="Image 7" descr="Une image contenant texte, Graphique, Police, affiche&#10;&#10;Description générée automatiquement">
            <a:extLst>
              <a:ext uri="{FF2B5EF4-FFF2-40B4-BE49-F238E27FC236}">
                <a16:creationId xmlns:a16="http://schemas.microsoft.com/office/drawing/2014/main" id="{D83B025A-7316-4110-5AF3-E31BAA7FE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6103" y="849854"/>
            <a:ext cx="1098944" cy="1423733"/>
          </a:xfrm>
          <a:prstGeom prst="rect">
            <a:avLst/>
          </a:prstGeom>
        </p:spPr>
      </p:pic>
      <p:pic>
        <p:nvPicPr>
          <p:cNvPr id="10" name="Image 9" descr="Une image contenant personne, plein air, doigt, main&#10;&#10;Description générée automatiquement">
            <a:extLst>
              <a:ext uri="{FF2B5EF4-FFF2-40B4-BE49-F238E27FC236}">
                <a16:creationId xmlns:a16="http://schemas.microsoft.com/office/drawing/2014/main" id="{65C1DF4F-F138-ADE3-191D-1D3E2E60BA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738" y="903430"/>
            <a:ext cx="1626661" cy="1316579"/>
          </a:xfrm>
          <a:prstGeom prst="rect">
            <a:avLst/>
          </a:prstGeom>
        </p:spPr>
      </p:pic>
      <p:pic>
        <p:nvPicPr>
          <p:cNvPr id="12" name="Image 11" descr="Une image contenant appareil, thermomètre, texte, Instrument de mesure&#10;&#10;Description générée automatiquement">
            <a:extLst>
              <a:ext uri="{FF2B5EF4-FFF2-40B4-BE49-F238E27FC236}">
                <a16:creationId xmlns:a16="http://schemas.microsoft.com/office/drawing/2014/main" id="{C3B292A5-6F60-BF89-9342-1018FB9E57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92510" y="2225379"/>
            <a:ext cx="1294290" cy="204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26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C549CFA5-F1A8-8B4F-8BDF-F8FC84DD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10" y="2187646"/>
            <a:ext cx="4550979" cy="29368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7" y="177521"/>
            <a:ext cx="8229600" cy="3889039"/>
          </a:xfrm>
        </p:spPr>
        <p:txBody>
          <a:bodyPr anchor="t"/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Perception des autres</a:t>
            </a:r>
            <a:endParaRPr lang="fr-CH" sz="3200" b="1" dirty="0">
              <a:solidFill>
                <a:srgbClr val="00B0F0"/>
              </a:solidFill>
            </a:endParaRPr>
          </a:p>
          <a:p>
            <a:endParaRPr lang="fr-CH" dirty="0"/>
          </a:p>
        </p:txBody>
      </p:sp>
      <p:pic>
        <p:nvPicPr>
          <p:cNvPr id="6" name="Graphique 5" descr="Lèvres contour">
            <a:extLst>
              <a:ext uri="{FF2B5EF4-FFF2-40B4-BE49-F238E27FC236}">
                <a16:creationId xmlns:a16="http://schemas.microsoft.com/office/drawing/2014/main" id="{E87796E5-E81A-CF06-64EB-DCADC4C9B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202" y="3008360"/>
            <a:ext cx="333045" cy="333045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32D93D52-87D0-11EA-D479-F3B291F7D3D5}"/>
              </a:ext>
            </a:extLst>
          </p:cNvPr>
          <p:cNvSpPr/>
          <p:nvPr/>
        </p:nvSpPr>
        <p:spPr>
          <a:xfrm>
            <a:off x="4084322" y="2846995"/>
            <a:ext cx="756619" cy="746059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8" name="Graphique 7" descr="Contour de visage en colère avec un remplissage uni">
            <a:extLst>
              <a:ext uri="{FF2B5EF4-FFF2-40B4-BE49-F238E27FC236}">
                <a16:creationId xmlns:a16="http://schemas.microsoft.com/office/drawing/2014/main" id="{FABBFB5B-A552-F42A-805A-F63ECE5A1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9" name="Graphique 8" descr="Architecture contour">
            <a:extLst>
              <a:ext uri="{FF2B5EF4-FFF2-40B4-BE49-F238E27FC236}">
                <a16:creationId xmlns:a16="http://schemas.microsoft.com/office/drawing/2014/main" id="{866A43E8-DBB8-600F-F0B2-A43B8FF3C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0" name="Graphique 9" descr="Aspiration avec un remplissage uni">
            <a:extLst>
              <a:ext uri="{FF2B5EF4-FFF2-40B4-BE49-F238E27FC236}">
                <a16:creationId xmlns:a16="http://schemas.microsoft.com/office/drawing/2014/main" id="{9F1CAB52-73E3-B60D-3752-6279EF55B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1" name="Graphique 10" descr="Conseil d’administration contour">
            <a:extLst>
              <a:ext uri="{FF2B5EF4-FFF2-40B4-BE49-F238E27FC236}">
                <a16:creationId xmlns:a16="http://schemas.microsoft.com/office/drawing/2014/main" id="{CD15A2E0-0611-6A6B-D150-D33C0B97A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9202" y="1657350"/>
            <a:ext cx="914400" cy="914400"/>
          </a:xfrm>
          <a:prstGeom prst="rect">
            <a:avLst/>
          </a:prstGeom>
        </p:spPr>
      </p:pic>
      <p:pic>
        <p:nvPicPr>
          <p:cNvPr id="12" name="Graphique 11" descr="Cerveau dans une tête contour">
            <a:extLst>
              <a:ext uri="{FF2B5EF4-FFF2-40B4-BE49-F238E27FC236}">
                <a16:creationId xmlns:a16="http://schemas.microsoft.com/office/drawing/2014/main" id="{9765BDA2-D82B-A796-95A8-C5C2F5EAC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  <p:sp>
        <p:nvSpPr>
          <p:cNvPr id="2" name="Flèche : gauche 1">
            <a:extLst>
              <a:ext uri="{FF2B5EF4-FFF2-40B4-BE49-F238E27FC236}">
                <a16:creationId xmlns:a16="http://schemas.microsoft.com/office/drawing/2014/main" id="{E15ABA23-2F81-DC53-E5A9-27DAE89D42E8}"/>
              </a:ext>
            </a:extLst>
          </p:cNvPr>
          <p:cNvSpPr/>
          <p:nvPr/>
        </p:nvSpPr>
        <p:spPr>
          <a:xfrm rot="11826669">
            <a:off x="1827025" y="4196955"/>
            <a:ext cx="1505263" cy="363155"/>
          </a:xfrm>
          <a:prstGeom prst="leftArrow">
            <a:avLst/>
          </a:prstGeom>
          <a:gradFill>
            <a:gsLst>
              <a:gs pos="0">
                <a:srgbClr val="00B050"/>
              </a:gs>
              <a:gs pos="100000">
                <a:srgbClr val="00B05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4E6D2D4-F23D-B7A9-F1E7-F8699714FD78}"/>
              </a:ext>
            </a:extLst>
          </p:cNvPr>
          <p:cNvSpPr/>
          <p:nvPr/>
        </p:nvSpPr>
        <p:spPr>
          <a:xfrm>
            <a:off x="4978241" y="3776103"/>
            <a:ext cx="1893716" cy="1204857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4" name="Image 13" descr="Une image contenant dessin humoristique, Caractère coloré, émoticône, smiley&#10;&#10;Description générée automatiquement">
            <a:extLst>
              <a:ext uri="{FF2B5EF4-FFF2-40B4-BE49-F238E27FC236}">
                <a16:creationId xmlns:a16="http://schemas.microsoft.com/office/drawing/2014/main" id="{5EC4C808-FE2D-5C8E-C354-116E42FA02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8498" y="1197998"/>
            <a:ext cx="2926917" cy="1303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1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DBBA04-A113-1766-A689-5F5F3FEFC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32490"/>
            <a:ext cx="2431229" cy="857250"/>
          </a:xfrm>
        </p:spPr>
        <p:txBody>
          <a:bodyPr>
            <a:normAutofit fontScale="90000"/>
          </a:bodyPr>
          <a:lstStyle/>
          <a:p>
            <a:r>
              <a:rPr lang="fr-CH" dirty="0"/>
              <a:t>Le cycle menstruel</a:t>
            </a:r>
          </a:p>
        </p:txBody>
      </p:sp>
      <p:pic>
        <p:nvPicPr>
          <p:cNvPr id="10" name="Espace réservé du contenu 9" descr="Une image contenant texte, diagramme, capture d’écran, conception&#10;&#10;Description générée automatiquement">
            <a:extLst>
              <a:ext uri="{FF2B5EF4-FFF2-40B4-BE49-F238E27FC236}">
                <a16:creationId xmlns:a16="http://schemas.microsoft.com/office/drawing/2014/main" id="{3D2055AD-AEEF-BDEE-A7F1-7CE320753F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53953" y="-226493"/>
            <a:ext cx="5072903" cy="5445129"/>
          </a:xfr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457E7125-6B88-77BE-8A96-B98FEEC9C3D6}"/>
              </a:ext>
            </a:extLst>
          </p:cNvPr>
          <p:cNvSpPr/>
          <p:nvPr/>
        </p:nvSpPr>
        <p:spPr>
          <a:xfrm>
            <a:off x="4301714" y="2858425"/>
            <a:ext cx="540572" cy="387275"/>
          </a:xfrm>
          <a:prstGeom prst="ellipse">
            <a:avLst/>
          </a:prstGeom>
          <a:noFill/>
          <a:ln w="793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350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210DC75-4E96-9EA6-6E51-62CBACBBB4B7}"/>
              </a:ext>
            </a:extLst>
          </p:cNvPr>
          <p:cNvSpPr/>
          <p:nvPr/>
        </p:nvSpPr>
        <p:spPr>
          <a:xfrm>
            <a:off x="3729038" y="2781524"/>
            <a:ext cx="696516" cy="771021"/>
          </a:xfrm>
          <a:prstGeom prst="ellipse">
            <a:avLst/>
          </a:prstGeom>
          <a:noFill/>
          <a:ln w="79375"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 sz="135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BBED6-B8F8-8D5A-B32C-A3C474471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379" y="1485202"/>
            <a:ext cx="3033117" cy="259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587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3603A-D752-7CAF-6598-EA9180DCD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790" y="381845"/>
            <a:ext cx="8229600" cy="647477"/>
          </a:xfrm>
        </p:spPr>
        <p:txBody>
          <a:bodyPr/>
          <a:lstStyle/>
          <a:p>
            <a:r>
              <a:rPr lang="fr-CH" dirty="0"/>
              <a:t>Perception des autres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D6D224-016E-5AE4-883D-26331B4983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>
              <a:lnSpc>
                <a:spcPct val="150000"/>
              </a:lnSpc>
            </a:pPr>
            <a:r>
              <a:rPr lang="fr-CH" dirty="0"/>
              <a:t>SVM avec </a:t>
            </a:r>
            <a:r>
              <a:rPr lang="fr-CH" b="1" dirty="0">
                <a:solidFill>
                  <a:srgbClr val="00B0F0"/>
                </a:solidFill>
              </a:rPr>
              <a:t>sudations</a:t>
            </a:r>
            <a:r>
              <a:rPr lang="fr-CH" dirty="0"/>
              <a:t> / </a:t>
            </a:r>
            <a:r>
              <a:rPr lang="fr-CH" b="1" dirty="0">
                <a:solidFill>
                  <a:srgbClr val="FF0000"/>
                </a:solidFill>
              </a:rPr>
              <a:t>règles abondantes</a:t>
            </a:r>
            <a:r>
              <a:rPr lang="fr-CH" dirty="0">
                <a:solidFill>
                  <a:srgbClr val="FF0000"/>
                </a:solidFill>
              </a:rPr>
              <a:t> </a:t>
            </a:r>
          </a:p>
          <a:p>
            <a:pPr marL="457200" indent="-457200">
              <a:buFontTx/>
              <a:buChar char="-"/>
            </a:pPr>
            <a:r>
              <a:rPr lang="fr-CH" dirty="0"/>
              <a:t>Expliqués comme… </a:t>
            </a:r>
          </a:p>
          <a:p>
            <a:r>
              <a:rPr lang="fr-CH" sz="2000" dirty="0"/>
              <a:t>«problème de santé, température, émotions, exercice physique…»</a:t>
            </a:r>
          </a:p>
          <a:p>
            <a:pPr marL="457200" indent="-457200">
              <a:lnSpc>
                <a:spcPct val="150000"/>
              </a:lnSpc>
              <a:buFontTx/>
              <a:buChar char="-"/>
            </a:pPr>
            <a:r>
              <a:rPr lang="fr-CH" dirty="0"/>
              <a:t>Opportunité de partager </a:t>
            </a:r>
            <a:r>
              <a:rPr lang="fr-CH" sz="2000" dirty="0"/>
              <a:t>avec collègues, supérieurs</a:t>
            </a:r>
            <a:endParaRPr lang="fr-CH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783DC-3590-ECF2-6B55-02128B2E2F67}"/>
              </a:ext>
            </a:extLst>
          </p:cNvPr>
          <p:cNvSpPr txBox="1"/>
          <p:nvPr/>
        </p:nvSpPr>
        <p:spPr>
          <a:xfrm>
            <a:off x="3572919" y="4464403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de-DE" sz="1600" b="0" i="0" u="none" strike="noStrike" baseline="0" dirty="0">
                <a:latin typeface="Times-Roman"/>
              </a:rPr>
              <a:t>Smith MJ, </a:t>
            </a:r>
            <a:r>
              <a:rPr lang="fr-CH" sz="1600" b="0" i="0" u="none" strike="noStrike" baseline="0" dirty="0">
                <a:latin typeface="Times-Roman"/>
              </a:rPr>
              <a:t>et al.</a:t>
            </a:r>
            <a:r>
              <a:rPr lang="en-US" sz="1600" b="0" i="0" u="none" strike="noStrike" baseline="0" dirty="0">
                <a:latin typeface="Times-Roman"/>
              </a:rPr>
              <a:t> </a:t>
            </a:r>
            <a:r>
              <a:rPr lang="en-US" sz="1600" b="0" i="0" u="none" strike="noStrike" baseline="0" dirty="0" err="1">
                <a:latin typeface="Times-Roman"/>
              </a:rPr>
              <a:t>Maturitas</a:t>
            </a:r>
            <a:r>
              <a:rPr lang="en-US" sz="1600" b="0" i="0" u="none" strike="noStrike" baseline="0" dirty="0">
                <a:latin typeface="Times-Roman"/>
              </a:rPr>
              <a:t>. </a:t>
            </a:r>
            <a:r>
              <a:rPr lang="fr-CH" sz="1600" b="0" i="0" u="none" strike="noStrike" baseline="0" dirty="0">
                <a:latin typeface="Times-Roman"/>
              </a:rPr>
              <a:t>2011</a:t>
            </a:r>
            <a:endParaRPr lang="fr-CH" sz="1600" dirty="0"/>
          </a:p>
        </p:txBody>
      </p:sp>
      <p:pic>
        <p:nvPicPr>
          <p:cNvPr id="6" name="Image 5" descr="Une image contenant clipart, dessin humoristique, émoticône, Dessin animé&#10;&#10;Description générée automatiquement">
            <a:extLst>
              <a:ext uri="{FF2B5EF4-FFF2-40B4-BE49-F238E27FC236}">
                <a16:creationId xmlns:a16="http://schemas.microsoft.com/office/drawing/2014/main" id="{EEFB1A16-C8A5-5CB6-C3A7-7877C854E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30036"/>
            <a:ext cx="1333180" cy="133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9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C549CFA5-F1A8-8B4F-8BDF-F8FC84DD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510" y="2187646"/>
            <a:ext cx="4550979" cy="29368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7" y="177521"/>
            <a:ext cx="8229600" cy="3889039"/>
          </a:xfrm>
        </p:spPr>
        <p:txBody>
          <a:bodyPr anchor="t"/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Cofacteurs et facteurs confondants</a:t>
            </a:r>
            <a:endParaRPr lang="fr-CH" sz="3200" b="1" dirty="0">
              <a:solidFill>
                <a:srgbClr val="00B0F0"/>
              </a:solidFill>
            </a:endParaRPr>
          </a:p>
          <a:p>
            <a:endParaRPr lang="fr-CH" dirty="0"/>
          </a:p>
        </p:txBody>
      </p:sp>
      <p:pic>
        <p:nvPicPr>
          <p:cNvPr id="6" name="Graphique 5" descr="Lèvres contour">
            <a:extLst>
              <a:ext uri="{FF2B5EF4-FFF2-40B4-BE49-F238E27FC236}">
                <a16:creationId xmlns:a16="http://schemas.microsoft.com/office/drawing/2014/main" id="{E87796E5-E81A-CF06-64EB-DCADC4C9B5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67202" y="3008360"/>
            <a:ext cx="333045" cy="333045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32D93D52-87D0-11EA-D479-F3B291F7D3D5}"/>
              </a:ext>
            </a:extLst>
          </p:cNvPr>
          <p:cNvSpPr/>
          <p:nvPr/>
        </p:nvSpPr>
        <p:spPr>
          <a:xfrm>
            <a:off x="4084322" y="2846995"/>
            <a:ext cx="756619" cy="746059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8" name="Graphique 7" descr="Contour de visage en colère avec un remplissage uni">
            <a:extLst>
              <a:ext uri="{FF2B5EF4-FFF2-40B4-BE49-F238E27FC236}">
                <a16:creationId xmlns:a16="http://schemas.microsoft.com/office/drawing/2014/main" id="{FABBFB5B-A552-F42A-805A-F63ECE5A1A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9" name="Graphique 8" descr="Architecture contour">
            <a:extLst>
              <a:ext uri="{FF2B5EF4-FFF2-40B4-BE49-F238E27FC236}">
                <a16:creationId xmlns:a16="http://schemas.microsoft.com/office/drawing/2014/main" id="{866A43E8-DBB8-600F-F0B2-A43B8FF3CC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0" name="Graphique 9" descr="Aspiration avec un remplissage uni">
            <a:extLst>
              <a:ext uri="{FF2B5EF4-FFF2-40B4-BE49-F238E27FC236}">
                <a16:creationId xmlns:a16="http://schemas.microsoft.com/office/drawing/2014/main" id="{9F1CAB52-73E3-B60D-3752-6279EF55B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1" name="Graphique 10" descr="Conseil d’administration contour">
            <a:extLst>
              <a:ext uri="{FF2B5EF4-FFF2-40B4-BE49-F238E27FC236}">
                <a16:creationId xmlns:a16="http://schemas.microsoft.com/office/drawing/2014/main" id="{CD15A2E0-0611-6A6B-D150-D33C0B97A97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629202" y="1657350"/>
            <a:ext cx="914400" cy="914400"/>
          </a:xfrm>
          <a:prstGeom prst="rect">
            <a:avLst/>
          </a:prstGeom>
        </p:spPr>
      </p:pic>
      <p:pic>
        <p:nvPicPr>
          <p:cNvPr id="12" name="Graphique 11" descr="Cerveau dans une tête contour">
            <a:extLst>
              <a:ext uri="{FF2B5EF4-FFF2-40B4-BE49-F238E27FC236}">
                <a16:creationId xmlns:a16="http://schemas.microsoft.com/office/drawing/2014/main" id="{9765BDA2-D82B-A796-95A8-C5C2F5EAC7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  <p:sp>
        <p:nvSpPr>
          <p:cNvPr id="2" name="Flèche : gauche 1">
            <a:extLst>
              <a:ext uri="{FF2B5EF4-FFF2-40B4-BE49-F238E27FC236}">
                <a16:creationId xmlns:a16="http://schemas.microsoft.com/office/drawing/2014/main" id="{E15ABA23-2F81-DC53-E5A9-27DAE89D42E8}"/>
              </a:ext>
            </a:extLst>
          </p:cNvPr>
          <p:cNvSpPr/>
          <p:nvPr/>
        </p:nvSpPr>
        <p:spPr>
          <a:xfrm rot="11826669">
            <a:off x="1827025" y="4196955"/>
            <a:ext cx="1505263" cy="363155"/>
          </a:xfrm>
          <a:prstGeom prst="leftArrow">
            <a:avLst/>
          </a:prstGeom>
          <a:gradFill>
            <a:gsLst>
              <a:gs pos="0">
                <a:srgbClr val="00B050"/>
              </a:gs>
              <a:gs pos="100000">
                <a:srgbClr val="00B05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4E6D2D4-F23D-B7A9-F1E7-F8699714FD78}"/>
              </a:ext>
            </a:extLst>
          </p:cNvPr>
          <p:cNvSpPr/>
          <p:nvPr/>
        </p:nvSpPr>
        <p:spPr>
          <a:xfrm>
            <a:off x="4978241" y="3776103"/>
            <a:ext cx="1893716" cy="1204857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4" name="Image 13" descr="Une image contenant dessin humoristique, Caractère coloré, émoticône, smiley&#10;&#10;Description générée automatiquement">
            <a:extLst>
              <a:ext uri="{FF2B5EF4-FFF2-40B4-BE49-F238E27FC236}">
                <a16:creationId xmlns:a16="http://schemas.microsoft.com/office/drawing/2014/main" id="{5EC4C808-FE2D-5C8E-C354-116E42FA028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552933" y="1138421"/>
            <a:ext cx="2937675" cy="1308183"/>
          </a:xfrm>
          <a:prstGeom prst="rect">
            <a:avLst/>
          </a:prstGeom>
        </p:spPr>
      </p:pic>
      <p:pic>
        <p:nvPicPr>
          <p:cNvPr id="15" name="Image 14" descr="Une image contenant Graphique, clipart, graphisme, conception&#10;&#10;Description générée automatiquement">
            <a:extLst>
              <a:ext uri="{FF2B5EF4-FFF2-40B4-BE49-F238E27FC236}">
                <a16:creationId xmlns:a16="http://schemas.microsoft.com/office/drawing/2014/main" id="{9C7E30E1-2BDA-01CF-A4C2-3DACB4818A9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19709406">
            <a:off x="55719" y="740177"/>
            <a:ext cx="3023064" cy="2607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1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121FC7-132F-D82E-64AF-445BF87E2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Cofacteurs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C10113C-25BA-8ED8-A2B2-565B342777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01814"/>
            <a:ext cx="8229600" cy="3889039"/>
          </a:xfrm>
        </p:spPr>
        <p:txBody>
          <a:bodyPr>
            <a:normAutofit fontScale="77500" lnSpcReduction="20000"/>
          </a:bodyPr>
          <a:lstStyle/>
          <a:p>
            <a:pPr marL="457200" indent="-457200">
              <a:lnSpc>
                <a:spcPct val="160000"/>
              </a:lnSpc>
              <a:buFontTx/>
              <a:buChar char="-"/>
            </a:pPr>
            <a:r>
              <a:rPr lang="fr-CH" dirty="0">
                <a:solidFill>
                  <a:srgbClr val="00B050"/>
                </a:solidFill>
              </a:rPr>
              <a:t>Dépression</a:t>
            </a:r>
          </a:p>
          <a:p>
            <a:pPr marL="457200" indent="-457200">
              <a:lnSpc>
                <a:spcPct val="160000"/>
              </a:lnSpc>
              <a:buFontTx/>
              <a:buChar char="-"/>
            </a:pPr>
            <a:r>
              <a:rPr lang="fr-CH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Problèmes de </a:t>
            </a:r>
            <a:r>
              <a:rPr lang="fr-CH" dirty="0">
                <a:solidFill>
                  <a:srgbClr val="00B0F0"/>
                </a:solidFill>
              </a:rPr>
              <a:t>santé</a:t>
            </a:r>
          </a:p>
          <a:p>
            <a:pPr marL="457200" indent="-457200">
              <a:lnSpc>
                <a:spcPct val="160000"/>
              </a:lnSpc>
              <a:buFontTx/>
              <a:buChar char="-"/>
            </a:pPr>
            <a:r>
              <a:rPr lang="fr-CH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Instabilité </a:t>
            </a:r>
            <a:r>
              <a:rPr lang="fr-CH" dirty="0">
                <a:solidFill>
                  <a:srgbClr val="FFC000"/>
                </a:solidFill>
              </a:rPr>
              <a:t>économique</a:t>
            </a:r>
          </a:p>
          <a:p>
            <a:pPr marL="457200" indent="-457200">
              <a:buFontTx/>
              <a:buChar char="-"/>
            </a:pPr>
            <a:r>
              <a:rPr lang="fr-CH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Facteurs liés au </a:t>
            </a:r>
            <a:r>
              <a:rPr lang="fr-CH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travail</a:t>
            </a:r>
            <a:endParaRPr lang="fr-CH" dirty="0"/>
          </a:p>
          <a:p>
            <a:pPr marL="914400" lvl="1" indent="-457200">
              <a:buFontTx/>
              <a:buChar char="-"/>
            </a:pPr>
            <a:r>
              <a:rPr lang="fr-CH" dirty="0"/>
              <a:t>Instabilité</a:t>
            </a:r>
          </a:p>
          <a:p>
            <a:pPr marL="914400" lvl="1" indent="-457200">
              <a:buFontTx/>
              <a:buChar char="-"/>
            </a:pPr>
            <a:r>
              <a:rPr lang="fr-CH" dirty="0"/>
              <a:t>insatisfaction au travail</a:t>
            </a:r>
          </a:p>
          <a:p>
            <a:pPr marL="914400" lvl="1" indent="-457200">
              <a:buFontTx/>
              <a:buChar char="-"/>
            </a:pPr>
            <a:r>
              <a:rPr lang="fr-CH" dirty="0"/>
              <a:t>sensation de ne pas être appréciée </a:t>
            </a:r>
          </a:p>
          <a:p>
            <a:pPr marL="457200" indent="-457200">
              <a:lnSpc>
                <a:spcPct val="170000"/>
              </a:lnSpc>
              <a:buFontTx/>
              <a:buChar char="-"/>
            </a:pPr>
            <a:r>
              <a:rPr lang="fr-CH" dirty="0">
                <a:solidFill>
                  <a:schemeClr val="accent4">
                    <a:lumMod val="75000"/>
                  </a:schemeClr>
                </a:solidFill>
              </a:rPr>
              <a:t>Minorité </a:t>
            </a:r>
            <a:r>
              <a:rPr lang="fr-CH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ethnique</a:t>
            </a:r>
          </a:p>
          <a:p>
            <a:pPr marL="457200" indent="-457200">
              <a:buFontTx/>
              <a:buChar char="-"/>
            </a:pPr>
            <a:endParaRPr lang="fr-CH" dirty="0"/>
          </a:p>
          <a:p>
            <a:pPr marL="457200" indent="-457200">
              <a:buFontTx/>
              <a:buChar char="-"/>
            </a:pPr>
            <a:endParaRPr lang="fr-CH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353C00C-07A8-E1D9-0D96-98FA5D42FAD1}"/>
              </a:ext>
            </a:extLst>
          </p:cNvPr>
          <p:cNvSpPr txBox="1"/>
          <p:nvPr/>
        </p:nvSpPr>
        <p:spPr>
          <a:xfrm>
            <a:off x="3566160" y="4594623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000" b="0" i="0" u="none" strike="noStrike" baseline="0" dirty="0">
                <a:latin typeface="AdvOT3e16243d"/>
              </a:rPr>
              <a:t>D</a:t>
            </a:r>
            <a:r>
              <a:rPr lang="fr-CH" sz="1000" b="0" i="0" u="none" strike="noStrike" baseline="0" dirty="0">
                <a:latin typeface="AdvOT3e16243d+20"/>
              </a:rPr>
              <a:t>’</a:t>
            </a:r>
            <a:r>
              <a:rPr lang="fr-CH" sz="1000" b="0" i="0" u="none" strike="noStrike" baseline="0" dirty="0">
                <a:latin typeface="AdvOT3e16243d"/>
              </a:rPr>
              <a:t>Angelo S</a:t>
            </a:r>
            <a:r>
              <a:rPr lang="en-US" sz="1000" b="0" i="0" u="none" strike="noStrike" baseline="0" dirty="0">
                <a:latin typeface="AdvOT3e16243d"/>
              </a:rPr>
              <a:t>. et al. </a:t>
            </a:r>
            <a:r>
              <a:rPr lang="en-US" sz="1000" b="0" i="0" u="none" strike="noStrike" baseline="0" dirty="0">
                <a:latin typeface="AdvOT3a196076.I"/>
              </a:rPr>
              <a:t>Int J Environ Res Public Health</a:t>
            </a:r>
            <a:r>
              <a:rPr lang="en-US" sz="1000" b="0" i="0" u="none" strike="noStrike" baseline="0" dirty="0">
                <a:latin typeface="AdvOT3e16243d"/>
              </a:rPr>
              <a:t>. </a:t>
            </a:r>
            <a:r>
              <a:rPr lang="fr-CH" sz="1000" b="0" i="0" u="none" strike="noStrike" baseline="0" dirty="0">
                <a:latin typeface="AdvOT3e16243d"/>
              </a:rPr>
              <a:t>2022</a:t>
            </a:r>
            <a:endParaRPr lang="fr-CH" sz="24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0F947C-9B8F-42CC-A6FF-816984D64BFF}"/>
              </a:ext>
            </a:extLst>
          </p:cNvPr>
          <p:cNvSpPr txBox="1"/>
          <p:nvPr/>
        </p:nvSpPr>
        <p:spPr>
          <a:xfrm>
            <a:off x="6192929" y="2746334"/>
            <a:ext cx="2493871" cy="1015663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fr-CH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Pas de relation avec le - type de travail </a:t>
            </a:r>
          </a:p>
          <a:p>
            <a:r>
              <a:rPr lang="fr-CH" sz="2000" dirty="0">
                <a:solidFill>
                  <a:schemeClr val="tx1">
                    <a:lumMod val="65000"/>
                    <a:lumOff val="35000"/>
                  </a:schemeClr>
                </a:solidFill>
                <a:sym typeface="Wingdings" panose="05000000000000000000" pitchFamily="2" charset="2"/>
              </a:rPr>
              <a:t>- travail physique</a:t>
            </a:r>
            <a:endParaRPr lang="fr-CH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graphisme, Graphique, capture d’écran&#10;&#10;Description générée automatiquement">
            <a:extLst>
              <a:ext uri="{FF2B5EF4-FFF2-40B4-BE49-F238E27FC236}">
                <a16:creationId xmlns:a16="http://schemas.microsoft.com/office/drawing/2014/main" id="{054134DE-8554-F135-16FF-2957B52B0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0542" y="510201"/>
            <a:ext cx="4682915" cy="354877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7A1790C-F622-94AD-EECE-DD17FEA3B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5138"/>
            <a:ext cx="8229600" cy="647477"/>
          </a:xfrm>
        </p:spPr>
        <p:txBody>
          <a:bodyPr/>
          <a:lstStyle/>
          <a:p>
            <a:r>
              <a:rPr lang="fr-CH" dirty="0"/>
              <a:t>Facteurs confondants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7EBE0E3-8073-1F6A-5183-2181BB925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896" y="1830190"/>
            <a:ext cx="8229600" cy="3889039"/>
          </a:xfrm>
        </p:spPr>
        <p:txBody>
          <a:bodyPr anchor="ctr">
            <a:normAutofit/>
          </a:bodyPr>
          <a:lstStyle/>
          <a:p>
            <a:r>
              <a:rPr lang="fr-CH" sz="2800" dirty="0">
                <a:sym typeface="Wingdings" panose="05000000000000000000" pitchFamily="2" charset="2"/>
              </a:rPr>
              <a:t> </a:t>
            </a:r>
            <a:r>
              <a:rPr lang="fr-CH" sz="2800" dirty="0"/>
              <a:t>mêmes symptômes de la ménopause</a:t>
            </a:r>
          </a:p>
          <a:p>
            <a:r>
              <a:rPr lang="fr-CH" sz="2000" dirty="0"/>
              <a:t>… fatigue, troubles du sommeil, problèmes de concentration, troubles de la mémoire, irritabilité, instabilité émotive…</a:t>
            </a:r>
          </a:p>
        </p:txBody>
      </p:sp>
    </p:spTree>
    <p:extLst>
      <p:ext uri="{BB962C8B-B14F-4D97-AF65-F5344CB8AC3E}">
        <p14:creationId xmlns:p14="http://schemas.microsoft.com/office/powerpoint/2010/main" val="274266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ordinateur portable, ordinateur&#10;&#10;Description générée automatiquement">
            <a:extLst>
              <a:ext uri="{FF2B5EF4-FFF2-40B4-BE49-F238E27FC236}">
                <a16:creationId xmlns:a16="http://schemas.microsoft.com/office/drawing/2014/main" id="{C549CFA5-F1A8-8B4F-8BDF-F8FC84DD1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9105" y="2206696"/>
            <a:ext cx="4550979" cy="2936804"/>
          </a:xfrm>
          <a:prstGeom prst="rect">
            <a:avLst/>
          </a:prstGeom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1FCA5C9-E321-0778-3AD2-783D9C0339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447" y="177521"/>
            <a:ext cx="8229600" cy="3889039"/>
          </a:xfrm>
        </p:spPr>
        <p:txBody>
          <a:bodyPr anchor="t"/>
          <a:lstStyle/>
          <a:p>
            <a:pPr algn="ctr"/>
            <a:r>
              <a:rPr lang="fr-CH" b="1" dirty="0">
                <a:solidFill>
                  <a:srgbClr val="00B0F0"/>
                </a:solidFill>
              </a:rPr>
              <a:t>LES SOLUTIONS !!</a:t>
            </a:r>
            <a:endParaRPr lang="fr-CH" sz="3200" b="1" dirty="0">
              <a:solidFill>
                <a:srgbClr val="00B0F0"/>
              </a:solidFill>
            </a:endParaRPr>
          </a:p>
          <a:p>
            <a:endParaRPr lang="fr-CH" dirty="0"/>
          </a:p>
        </p:txBody>
      </p:sp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32D93D52-87D0-11EA-D479-F3B291F7D3D5}"/>
              </a:ext>
            </a:extLst>
          </p:cNvPr>
          <p:cNvSpPr/>
          <p:nvPr/>
        </p:nvSpPr>
        <p:spPr>
          <a:xfrm>
            <a:off x="3991842" y="2867949"/>
            <a:ext cx="756619" cy="746059"/>
          </a:xfrm>
          <a:prstGeom prst="mathMultiply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8" name="Graphique 7" descr="Contour de visage en colère avec un remplissage uni">
            <a:extLst>
              <a:ext uri="{FF2B5EF4-FFF2-40B4-BE49-F238E27FC236}">
                <a16:creationId xmlns:a16="http://schemas.microsoft.com/office/drawing/2014/main" id="{FABBFB5B-A552-F42A-805A-F63ECE5A1A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37395" y="1196823"/>
            <a:ext cx="914400" cy="914400"/>
          </a:xfrm>
          <a:prstGeom prst="rect">
            <a:avLst/>
          </a:prstGeom>
        </p:spPr>
      </p:pic>
      <p:pic>
        <p:nvPicPr>
          <p:cNvPr id="9" name="Graphique 8" descr="Architecture contour">
            <a:extLst>
              <a:ext uri="{FF2B5EF4-FFF2-40B4-BE49-F238E27FC236}">
                <a16:creationId xmlns:a16="http://schemas.microsoft.com/office/drawing/2014/main" id="{866A43E8-DBB8-600F-F0B2-A43B8FF3CC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49056" y="1657350"/>
            <a:ext cx="914400" cy="914400"/>
          </a:xfrm>
          <a:prstGeom prst="rect">
            <a:avLst/>
          </a:prstGeom>
        </p:spPr>
      </p:pic>
      <p:pic>
        <p:nvPicPr>
          <p:cNvPr id="10" name="Graphique 9" descr="Aspiration avec un remplissage uni">
            <a:extLst>
              <a:ext uri="{FF2B5EF4-FFF2-40B4-BE49-F238E27FC236}">
                <a16:creationId xmlns:a16="http://schemas.microsoft.com/office/drawing/2014/main" id="{9F1CAB52-73E3-B60D-3752-6279EF55B3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32948" y="2650103"/>
            <a:ext cx="914400" cy="914400"/>
          </a:xfrm>
          <a:prstGeom prst="rect">
            <a:avLst/>
          </a:prstGeom>
        </p:spPr>
      </p:pic>
      <p:pic>
        <p:nvPicPr>
          <p:cNvPr id="12" name="Graphique 11" descr="Cerveau dans une tête contour">
            <a:extLst>
              <a:ext uri="{FF2B5EF4-FFF2-40B4-BE49-F238E27FC236}">
                <a16:creationId xmlns:a16="http://schemas.microsoft.com/office/drawing/2014/main" id="{9765BDA2-D82B-A796-95A8-C5C2F5EAC79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395544" y="2571750"/>
            <a:ext cx="914400" cy="914400"/>
          </a:xfrm>
          <a:prstGeom prst="rect">
            <a:avLst/>
          </a:prstGeom>
        </p:spPr>
      </p:pic>
      <p:sp>
        <p:nvSpPr>
          <p:cNvPr id="2" name="Flèche : gauche 1">
            <a:extLst>
              <a:ext uri="{FF2B5EF4-FFF2-40B4-BE49-F238E27FC236}">
                <a16:creationId xmlns:a16="http://schemas.microsoft.com/office/drawing/2014/main" id="{E15ABA23-2F81-DC53-E5A9-27DAE89D42E8}"/>
              </a:ext>
            </a:extLst>
          </p:cNvPr>
          <p:cNvSpPr/>
          <p:nvPr/>
        </p:nvSpPr>
        <p:spPr>
          <a:xfrm rot="11826669">
            <a:off x="1827025" y="4196955"/>
            <a:ext cx="1505263" cy="363155"/>
          </a:xfrm>
          <a:prstGeom prst="leftArrow">
            <a:avLst/>
          </a:prstGeom>
          <a:gradFill>
            <a:gsLst>
              <a:gs pos="0">
                <a:srgbClr val="00B050"/>
              </a:gs>
              <a:gs pos="100000">
                <a:srgbClr val="00B050"/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94E6D2D4-F23D-B7A9-F1E7-F8699714FD78}"/>
              </a:ext>
            </a:extLst>
          </p:cNvPr>
          <p:cNvSpPr/>
          <p:nvPr/>
        </p:nvSpPr>
        <p:spPr>
          <a:xfrm>
            <a:off x="4978241" y="3776103"/>
            <a:ext cx="1893716" cy="1204857"/>
          </a:xfrm>
          <a:prstGeom prst="ellipse">
            <a:avLst/>
          </a:prstGeom>
          <a:noFill/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pic>
        <p:nvPicPr>
          <p:cNvPr id="14" name="Image 13" descr="Une image contenant dessin humoristique, Caractère coloré, émoticône, smiley&#10;&#10;Description générée automatiquement">
            <a:extLst>
              <a:ext uri="{FF2B5EF4-FFF2-40B4-BE49-F238E27FC236}">
                <a16:creationId xmlns:a16="http://schemas.microsoft.com/office/drawing/2014/main" id="{5EC4C808-FE2D-5C8E-C354-116E42FA028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89606" y="1076940"/>
            <a:ext cx="2937675" cy="1308183"/>
          </a:xfrm>
          <a:prstGeom prst="rect">
            <a:avLst/>
          </a:prstGeom>
        </p:spPr>
      </p:pic>
      <p:pic>
        <p:nvPicPr>
          <p:cNvPr id="15" name="Image 14" descr="Une image contenant Graphique, clipart, graphisme, conception&#10;&#10;Description générée automatiquement">
            <a:extLst>
              <a:ext uri="{FF2B5EF4-FFF2-40B4-BE49-F238E27FC236}">
                <a16:creationId xmlns:a16="http://schemas.microsoft.com/office/drawing/2014/main" id="{9C7E30E1-2BDA-01CF-A4C2-3DACB4818A9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9709406">
            <a:off x="55719" y="740177"/>
            <a:ext cx="3023064" cy="2607393"/>
          </a:xfrm>
          <a:prstGeom prst="rect">
            <a:avLst/>
          </a:prstGeom>
        </p:spPr>
      </p:pic>
      <p:pic>
        <p:nvPicPr>
          <p:cNvPr id="16" name="Image 15" descr="Une image contenant personne, Visage humain, habits, plein air&#10;&#10;Description générée automatiquement">
            <a:extLst>
              <a:ext uri="{FF2B5EF4-FFF2-40B4-BE49-F238E27FC236}">
                <a16:creationId xmlns:a16="http://schemas.microsoft.com/office/drawing/2014/main" id="{1874641A-3A69-4B6E-3556-DAC62125E33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861992" y="1293252"/>
            <a:ext cx="343167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95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 animBg="1"/>
      <p:bldP spid="5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30247-BD19-CB6D-A989-8369FAB0D5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39F39A-064B-3F8D-B3F8-32E835B31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941295" y="303492"/>
            <a:ext cx="8229600" cy="647477"/>
          </a:xfrm>
        </p:spPr>
        <p:txBody>
          <a:bodyPr/>
          <a:lstStyle/>
          <a:p>
            <a:r>
              <a:rPr lang="fr-CH" dirty="0"/>
              <a:t>Les solutions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3B312DD-CAB8-34B9-D177-0DF7D6A7C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511947"/>
            <a:ext cx="8229600" cy="3889039"/>
          </a:xfrm>
        </p:spPr>
        <p:txBody>
          <a:bodyPr anchor="ctr">
            <a:normAutofit/>
          </a:bodyPr>
          <a:lstStyle/>
          <a:p>
            <a:r>
              <a:rPr lang="fr-CH" sz="4000" b="1" dirty="0">
                <a:solidFill>
                  <a:srgbClr val="FF0000"/>
                </a:solidFill>
              </a:rPr>
              <a:t>			En parler !!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245F588-BAF9-9E1E-78E4-A5A732EA9DF4}"/>
              </a:ext>
            </a:extLst>
          </p:cNvPr>
          <p:cNvSpPr txBox="1"/>
          <p:nvPr/>
        </p:nvSpPr>
        <p:spPr>
          <a:xfrm>
            <a:off x="3577965" y="4462276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dirty="0">
                <a:solidFill>
                  <a:srgbClr val="212121"/>
                </a:solidFill>
                <a:effectLst/>
                <a:latin typeface="BlinkMacSystemFont"/>
              </a:rPr>
              <a:t>Verdonk P, et al. Work. 2022</a:t>
            </a:r>
            <a:endParaRPr lang="fr-CH" sz="1600" dirty="0"/>
          </a:p>
        </p:txBody>
      </p:sp>
      <p:pic>
        <p:nvPicPr>
          <p:cNvPr id="6" name="Image 5" descr="Une image contenant personne, habits, Visage humain, intérieur&#10;&#10;Description générée automatiquement">
            <a:extLst>
              <a:ext uri="{FF2B5EF4-FFF2-40B4-BE49-F238E27FC236}">
                <a16:creationId xmlns:a16="http://schemas.microsoft.com/office/drawing/2014/main" id="{1721633E-314A-E21C-FEF0-DF2716DCEE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746" y="742514"/>
            <a:ext cx="2631254" cy="350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355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5568AE-74D6-62C0-D9EA-7B433566F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solutions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9BBD4EA-AE7A-28F6-8873-D93D62BF6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70000"/>
              </a:lnSpc>
            </a:pPr>
            <a:r>
              <a:rPr lang="fr-CH" b="1" dirty="0">
                <a:solidFill>
                  <a:srgbClr val="FF0000"/>
                </a:solidFill>
              </a:rPr>
              <a:t>SVM</a:t>
            </a:r>
          </a:p>
          <a:p>
            <a:pPr marL="914400" lvl="1" indent="-457200">
              <a:buFontTx/>
              <a:buChar char="-"/>
            </a:pPr>
            <a:r>
              <a:rPr lang="fr-CH" dirty="0"/>
              <a:t>S’habiller en couches / rechange</a:t>
            </a:r>
          </a:p>
          <a:p>
            <a:pPr marL="914400" lvl="1" indent="-457200">
              <a:buFontTx/>
              <a:buChar char="-"/>
            </a:pPr>
            <a:r>
              <a:rPr lang="fr-CH" dirty="0"/>
              <a:t>Ventilateurs </a:t>
            </a:r>
          </a:p>
          <a:p>
            <a:pPr marL="914400" lvl="1" indent="-457200">
              <a:buFontTx/>
              <a:buChar char="-"/>
            </a:pPr>
            <a:r>
              <a:rPr lang="fr-CH" dirty="0"/>
              <a:t>Fenêtres ouvertes</a:t>
            </a:r>
          </a:p>
          <a:p>
            <a:pPr marL="914400" lvl="1" indent="-457200">
              <a:buFontTx/>
              <a:buChar char="-"/>
            </a:pPr>
            <a:r>
              <a:rPr lang="fr-FR" dirty="0"/>
              <a:t>Eviter les déclencheurs </a:t>
            </a:r>
          </a:p>
          <a:p>
            <a:pPr lvl="1"/>
            <a:r>
              <a:rPr lang="fr-FR" sz="2600" dirty="0"/>
              <a:t>	</a:t>
            </a:r>
            <a:r>
              <a:rPr lang="fr-FR" sz="1900" dirty="0"/>
              <a:t>café, alcool, nourriture épicée, tabac</a:t>
            </a:r>
            <a:endParaRPr lang="fr-CH" dirty="0"/>
          </a:p>
          <a:p>
            <a:pPr marL="914400" lvl="1" indent="-457200">
              <a:buFontTx/>
              <a:buChar char="-"/>
            </a:pPr>
            <a:r>
              <a:rPr lang="fr-CH" dirty="0"/>
              <a:t>Eau / boissons froids</a:t>
            </a:r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FFC000"/>
                </a:solidFill>
              </a:rPr>
              <a:t>THM</a:t>
            </a:r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FFC000"/>
                </a:solidFill>
              </a:rPr>
              <a:t>Alternatives non hormonales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318F67E-D342-A2E8-61AB-902C531203FC}"/>
              </a:ext>
            </a:extLst>
          </p:cNvPr>
          <p:cNvSpPr txBox="1"/>
          <p:nvPr/>
        </p:nvSpPr>
        <p:spPr>
          <a:xfrm>
            <a:off x="3567207" y="4464403"/>
            <a:ext cx="45720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b="0" i="0" dirty="0">
                <a:solidFill>
                  <a:srgbClr val="212121"/>
                </a:solidFill>
                <a:effectLst/>
                <a:latin typeface="BlinkMacSystemFont"/>
              </a:rPr>
              <a:t>Verdonk P, et al. Work. 2022</a:t>
            </a:r>
            <a:endParaRPr lang="fr-CH" sz="1600" dirty="0"/>
          </a:p>
        </p:txBody>
      </p:sp>
      <p:pic>
        <p:nvPicPr>
          <p:cNvPr id="5" name="Image 7" descr="Pin on My Favorite Cartoons">
            <a:hlinkClick r:id="rId2"/>
            <a:extLst>
              <a:ext uri="{FF2B5EF4-FFF2-40B4-BE49-F238E27FC236}">
                <a16:creationId xmlns:a16="http://schemas.microsoft.com/office/drawing/2014/main" id="{0EFA6C86-124E-D8E4-71F2-EAAB460C6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090" y="1914861"/>
            <a:ext cx="1876840" cy="207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02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708797E-54F2-844E-BFBC-51643FA7E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646" y="1387795"/>
            <a:ext cx="8429626" cy="3263504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fr-FR" b="1" dirty="0" err="1">
                <a:solidFill>
                  <a:srgbClr val="00B050"/>
                </a:solidFill>
              </a:rPr>
              <a:t>Oestrogénothérapie</a:t>
            </a:r>
            <a:r>
              <a:rPr lang="fr-FR" b="1" dirty="0">
                <a:solidFill>
                  <a:srgbClr val="00B050"/>
                </a:solidFill>
              </a:rPr>
              <a:t> systémique</a:t>
            </a:r>
          </a:p>
          <a:p>
            <a:pPr lvl="1"/>
            <a:r>
              <a:rPr lang="fr-FR" dirty="0"/>
              <a:t>Per os</a:t>
            </a:r>
          </a:p>
          <a:p>
            <a:pPr lvl="1"/>
            <a:r>
              <a:rPr lang="fr-FR" dirty="0"/>
              <a:t>Cutanée</a:t>
            </a:r>
          </a:p>
          <a:p>
            <a:pPr lvl="2"/>
            <a:r>
              <a:rPr lang="fr-FR" dirty="0"/>
              <a:t>Gel</a:t>
            </a:r>
          </a:p>
          <a:p>
            <a:pPr lvl="2"/>
            <a:r>
              <a:rPr lang="fr-FR" dirty="0"/>
              <a:t>Patchs</a:t>
            </a:r>
          </a:p>
          <a:p>
            <a:pPr lvl="2"/>
            <a:endParaRPr lang="fr-FR" dirty="0"/>
          </a:p>
          <a:p>
            <a:pPr>
              <a:lnSpc>
                <a:spcPct val="170000"/>
              </a:lnSpc>
            </a:pPr>
            <a:r>
              <a:rPr lang="fr-FR" b="1" dirty="0">
                <a:solidFill>
                  <a:srgbClr val="00B050"/>
                </a:solidFill>
              </a:rPr>
              <a:t>Progestatifs</a:t>
            </a:r>
          </a:p>
          <a:p>
            <a:pPr lvl="1"/>
            <a:r>
              <a:rPr lang="fr-FR" dirty="0"/>
              <a:t>Progestérone micronisée </a:t>
            </a:r>
          </a:p>
          <a:p>
            <a:pPr lvl="1"/>
            <a:r>
              <a:rPr lang="fr-FR" dirty="0" err="1"/>
              <a:t>Dydrogestérone</a:t>
            </a:r>
            <a:r>
              <a:rPr lang="fr-FR" dirty="0"/>
              <a:t> </a:t>
            </a:r>
          </a:p>
          <a:p>
            <a:pPr lvl="1"/>
            <a:r>
              <a:rPr lang="fr-FR" dirty="0"/>
              <a:t>DIU hormonal</a:t>
            </a:r>
          </a:p>
        </p:txBody>
      </p:sp>
      <p:pic>
        <p:nvPicPr>
          <p:cNvPr id="7169" name="Image 8" descr="Patch vs Pills for Estrogen Replacement - GoodRx">
            <a:hlinkClick r:id="rId3"/>
            <a:extLst>
              <a:ext uri="{FF2B5EF4-FFF2-40B4-BE49-F238E27FC236}">
                <a16:creationId xmlns:a16="http://schemas.microsoft.com/office/drawing/2014/main" id="{9B220638-D56C-CA41-AED8-38ECDA1C6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6809" y="1985576"/>
            <a:ext cx="3182859" cy="1793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BC8696FB-E1F5-AC47-BAFE-345CEEDEC7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985576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1350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DE0C3746-465A-7B47-8A1A-1D7BA63086ED}"/>
              </a:ext>
            </a:extLst>
          </p:cNvPr>
          <p:cNvSpPr txBox="1">
            <a:spLocks/>
          </p:cNvSpPr>
          <p:nvPr/>
        </p:nvSpPr>
        <p:spPr>
          <a:xfrm>
            <a:off x="628650" y="191660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600" dirty="0"/>
              <a:t>Thérapies hormonales</a:t>
            </a:r>
          </a:p>
        </p:txBody>
      </p:sp>
    </p:spTree>
    <p:extLst>
      <p:ext uri="{BB962C8B-B14F-4D97-AF65-F5344CB8AC3E}">
        <p14:creationId xmlns:p14="http://schemas.microsoft.com/office/powerpoint/2010/main" val="2418065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Hot Flash Relief? Understanding Fezolinetant: A New Option for ...">
            <a:extLst>
              <a:ext uri="{FF2B5EF4-FFF2-40B4-BE49-F238E27FC236}">
                <a16:creationId xmlns:a16="http://schemas.microsoft.com/office/drawing/2014/main" id="{6883F775-AEAF-4C4A-9FA5-FA01C9BAFB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5341" y="1639140"/>
            <a:ext cx="3721140" cy="2093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141BFAD-B41F-4949-93B3-EFD9EFDC7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6303"/>
            <a:ext cx="7886700" cy="994172"/>
          </a:xfrm>
        </p:spPr>
        <p:txBody>
          <a:bodyPr/>
          <a:lstStyle/>
          <a:p>
            <a:r>
              <a:rPr lang="fr-FR" sz="3600" dirty="0"/>
              <a:t>Thérapies non hormonales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D21FEB-AF66-8143-AC02-8AF5FA437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273325"/>
            <a:ext cx="7886700" cy="32635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400" b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Antidépresseurs</a:t>
            </a:r>
            <a:r>
              <a:rPr lang="fr-FR" sz="2400" dirty="0"/>
              <a:t> </a:t>
            </a:r>
          </a:p>
          <a:p>
            <a:r>
              <a:rPr lang="fr-FR" sz="1800" dirty="0"/>
              <a:t>SSRI</a:t>
            </a:r>
          </a:p>
          <a:p>
            <a:r>
              <a:rPr lang="fr-FR" sz="1800" dirty="0"/>
              <a:t>SNRI</a:t>
            </a:r>
          </a:p>
          <a:p>
            <a:endParaRPr lang="fr-FR" sz="1800" dirty="0"/>
          </a:p>
          <a:p>
            <a:r>
              <a:rPr lang="fr-FR" sz="2400" b="1" dirty="0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Fezolinetant</a:t>
            </a:r>
            <a:endParaRPr lang="fr-FR" sz="2400" b="1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pPr lvl="1"/>
            <a:r>
              <a:rPr lang="fr-FR" sz="1800" dirty="0"/>
              <a:t>Bouffées de chaleur et sudations nocturnes </a:t>
            </a:r>
          </a:p>
          <a:p>
            <a:pPr lvl="1"/>
            <a:r>
              <a:rPr lang="fr-FR" sz="1800" dirty="0"/>
              <a:t>Troubles du sommeil + Qualité de vie</a:t>
            </a:r>
            <a:r>
              <a:rPr lang="fr-FR" sz="2400" dirty="0"/>
              <a:t>  </a:t>
            </a:r>
          </a:p>
        </p:txBody>
      </p:sp>
      <p:sp>
        <p:nvSpPr>
          <p:cNvPr id="4" name="AutoShape 2" descr="kausale, nicht hormonelle Wirkung: Weniger Hitzewallungen in der Menopause  dank Fezolinetant">
            <a:extLst>
              <a:ext uri="{FF2B5EF4-FFF2-40B4-BE49-F238E27FC236}">
                <a16:creationId xmlns:a16="http://schemas.microsoft.com/office/drawing/2014/main" id="{BEAA3CA8-B027-6D45-B305-682506F77B2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57700" y="2457450"/>
            <a:ext cx="2286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33528092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E6CD86F-F5EA-EE46-BA2D-91D8688FA8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418035"/>
            <a:ext cx="7886700" cy="3189683"/>
          </a:xfrm>
        </p:spPr>
        <p:txBody>
          <a:bodyPr>
            <a:normAutofit fontScale="55000" lnSpcReduction="20000"/>
          </a:bodyPr>
          <a:lstStyle/>
          <a:p>
            <a:r>
              <a:rPr lang="fr-FR" dirty="0"/>
              <a:t>Acupuncture </a:t>
            </a:r>
          </a:p>
          <a:p>
            <a:endParaRPr lang="fr-FR" dirty="0"/>
          </a:p>
          <a:p>
            <a:r>
              <a:rPr lang="fr-FR" dirty="0"/>
              <a:t>Hypnose</a:t>
            </a:r>
          </a:p>
          <a:p>
            <a:endParaRPr lang="fr-FR" dirty="0"/>
          </a:p>
          <a:p>
            <a:r>
              <a:rPr lang="fr-FR" dirty="0"/>
              <a:t>Yoga </a:t>
            </a:r>
          </a:p>
          <a:p>
            <a:endParaRPr lang="fr-FR" dirty="0"/>
          </a:p>
          <a:p>
            <a:r>
              <a:rPr lang="fr-FR" dirty="0"/>
              <a:t>TCC et de pleine conscience</a:t>
            </a:r>
          </a:p>
          <a:p>
            <a:endParaRPr lang="fr-FR" dirty="0"/>
          </a:p>
          <a:p>
            <a:pPr>
              <a:lnSpc>
                <a:spcPct val="170000"/>
              </a:lnSpc>
            </a:pPr>
            <a:r>
              <a:rPr lang="fr-FR" dirty="0"/>
              <a:t>Aromathérapie, réflexologie</a:t>
            </a:r>
          </a:p>
          <a:p>
            <a:r>
              <a:rPr lang="fr-FR" sz="2900" dirty="0"/>
              <a:t>		… </a:t>
            </a:r>
            <a:r>
              <a:rPr lang="fr-FR" sz="2200" dirty="0"/>
              <a:t>peu d’études, pas d’efficacité démontrée </a:t>
            </a:r>
            <a:endParaRPr lang="fr-FR" sz="2900" dirty="0"/>
          </a:p>
          <a:p>
            <a:endParaRPr lang="fr-FR" dirty="0"/>
          </a:p>
        </p:txBody>
      </p:sp>
      <p:sp>
        <p:nvSpPr>
          <p:cNvPr id="6" name="Rectangle 3">
            <a:hlinkClick r:id="rId3"/>
            <a:extLst>
              <a:ext uri="{FF2B5EF4-FFF2-40B4-BE49-F238E27FC236}">
                <a16:creationId xmlns:a16="http://schemas.microsoft.com/office/drawing/2014/main" id="{7340F4F4-99A6-F54D-9494-8AA9D26AF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918901"/>
            <a:ext cx="138564" cy="276999"/>
          </a:xfrm>
          <a:prstGeom prst="rect">
            <a:avLst/>
          </a:prstGeom>
          <a:solidFill>
            <a:srgbClr val="E3E6F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FR" sz="1350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B27717D-61DC-1D4C-890C-13DCB93A08C3}"/>
              </a:ext>
            </a:extLst>
          </p:cNvPr>
          <p:cNvSpPr txBox="1">
            <a:spLocks/>
          </p:cNvSpPr>
          <p:nvPr/>
        </p:nvSpPr>
        <p:spPr>
          <a:xfrm>
            <a:off x="628650" y="5465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FR" sz="3300" dirty="0"/>
              <a:t>Thérapies Non-hormonales 	</a:t>
            </a:r>
          </a:p>
        </p:txBody>
      </p:sp>
      <p:pic>
        <p:nvPicPr>
          <p:cNvPr id="4" name="Image 3" descr="Une image contenant personne, intérieur, aiguille&#10;&#10;Description générée automatiquement">
            <a:extLst>
              <a:ext uri="{FF2B5EF4-FFF2-40B4-BE49-F238E27FC236}">
                <a16:creationId xmlns:a16="http://schemas.microsoft.com/office/drawing/2014/main" id="{51D6714A-09EF-A96C-C4CA-5F98D1E02D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1173174"/>
            <a:ext cx="1747967" cy="1166222"/>
          </a:xfrm>
          <a:prstGeom prst="rect">
            <a:avLst/>
          </a:prstGeom>
        </p:spPr>
      </p:pic>
      <p:pic>
        <p:nvPicPr>
          <p:cNvPr id="5" name="Image 4" descr="Une image contenant habits, personne, Visage humain, plein air&#10;&#10;Description générée automatiquement">
            <a:extLst>
              <a:ext uri="{FF2B5EF4-FFF2-40B4-BE49-F238E27FC236}">
                <a16:creationId xmlns:a16="http://schemas.microsoft.com/office/drawing/2014/main" id="{77B87F87-C52A-A64F-A7FF-9FA3C050A7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130" y="2708605"/>
            <a:ext cx="1747967" cy="1166222"/>
          </a:xfrm>
          <a:prstGeom prst="rect">
            <a:avLst/>
          </a:prstGeom>
        </p:spPr>
      </p:pic>
      <p:pic>
        <p:nvPicPr>
          <p:cNvPr id="8" name="Image 7" descr="Une image contenant espace, Espace lointain, Univers, astronomie&#10;&#10;Description générée automatiquement">
            <a:extLst>
              <a:ext uri="{FF2B5EF4-FFF2-40B4-BE49-F238E27FC236}">
                <a16:creationId xmlns:a16="http://schemas.microsoft.com/office/drawing/2014/main" id="{E6BF5797-17BB-2540-B20A-E0AAE1E60A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4856" y="1670260"/>
            <a:ext cx="1747967" cy="1166222"/>
          </a:xfrm>
          <a:prstGeom prst="rect">
            <a:avLst/>
          </a:prstGeom>
        </p:spPr>
      </p:pic>
      <p:pic>
        <p:nvPicPr>
          <p:cNvPr id="13" name="Image 12" descr="Une image contenant nuage, plein air, ciel, eau&#10;&#10;Description générée automatiquement">
            <a:extLst>
              <a:ext uri="{FF2B5EF4-FFF2-40B4-BE49-F238E27FC236}">
                <a16:creationId xmlns:a16="http://schemas.microsoft.com/office/drawing/2014/main" id="{E4714282-CEAC-CE53-A698-B557096594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0763" y="3377558"/>
            <a:ext cx="1747967" cy="116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61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139" y="641965"/>
            <a:ext cx="6127320" cy="3989883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364457" y="4817754"/>
            <a:ext cx="25135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McGee EA et al. </a:t>
            </a:r>
            <a:r>
              <a:rPr lang="en-US" sz="1350" dirty="0" err="1"/>
              <a:t>Endocr</a:t>
            </a:r>
            <a:r>
              <a:rPr lang="en-US" sz="1350" dirty="0"/>
              <a:t> Rev 2000</a:t>
            </a:r>
          </a:p>
        </p:txBody>
      </p:sp>
      <p:sp>
        <p:nvSpPr>
          <p:cNvPr id="10" name="Rectangle 9"/>
          <p:cNvSpPr/>
          <p:nvPr/>
        </p:nvSpPr>
        <p:spPr>
          <a:xfrm>
            <a:off x="4120619" y="1951064"/>
            <a:ext cx="684298" cy="119282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53F3E95-041C-D506-A715-5B2D82762676}"/>
              </a:ext>
            </a:extLst>
          </p:cNvPr>
          <p:cNvSpPr/>
          <p:nvPr/>
        </p:nvSpPr>
        <p:spPr>
          <a:xfrm>
            <a:off x="5364457" y="3981281"/>
            <a:ext cx="1173908" cy="65056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640701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4CC3CE-FFC6-F9BF-1D21-042F2F1E1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fr-CH" b="1" dirty="0">
                <a:solidFill>
                  <a:srgbClr val="FF0000"/>
                </a:solidFill>
              </a:rPr>
              <a:t>Humeur dépressive </a:t>
            </a:r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00B050"/>
                </a:solidFill>
              </a:rPr>
              <a:t>Diète</a:t>
            </a:r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00B050"/>
                </a:solidFill>
              </a:rPr>
              <a:t>Méditation en pleine conscience</a:t>
            </a:r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00B050"/>
                </a:solidFill>
              </a:rPr>
              <a:t>Partage / humour</a:t>
            </a:r>
          </a:p>
          <a:p>
            <a:pPr marL="914400" lvl="1" indent="-457200">
              <a:buFontTx/>
              <a:buChar char="-"/>
            </a:pPr>
            <a:endParaRPr lang="fr-CH" sz="1200" dirty="0"/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FFC000"/>
                </a:solidFill>
              </a:rPr>
              <a:t>Thérapie </a:t>
            </a:r>
            <a:r>
              <a:rPr lang="fr-CH" dirty="0" err="1">
                <a:solidFill>
                  <a:srgbClr val="FFC000"/>
                </a:solidFill>
              </a:rPr>
              <a:t>cognitivo</a:t>
            </a:r>
            <a:r>
              <a:rPr lang="fr-CH" dirty="0">
                <a:solidFill>
                  <a:srgbClr val="FFC000"/>
                </a:solidFill>
              </a:rPr>
              <a:t>-comportementale</a:t>
            </a:r>
          </a:p>
          <a:p>
            <a:pPr marL="914400" lvl="1" indent="-457200">
              <a:buFontTx/>
              <a:buChar char="-"/>
            </a:pPr>
            <a:r>
              <a:rPr lang="fr-CH" dirty="0">
                <a:solidFill>
                  <a:srgbClr val="FFC000"/>
                </a:solidFill>
              </a:rPr>
              <a:t>antidépresseurs</a:t>
            </a:r>
          </a:p>
        </p:txBody>
      </p:sp>
      <p:pic>
        <p:nvPicPr>
          <p:cNvPr id="8" name="Image 7" descr="Une image contenant habits, personne, Visage humain, ciel&#10;&#10;Description générée automatiquement">
            <a:extLst>
              <a:ext uri="{FF2B5EF4-FFF2-40B4-BE49-F238E27FC236}">
                <a16:creationId xmlns:a16="http://schemas.microsoft.com/office/drawing/2014/main" id="{0BC2F2DB-F795-BC3E-B856-6E12E3E573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3465" y="1525557"/>
            <a:ext cx="4197069" cy="280023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B73D9DEA-0125-DA94-D81F-D822EE480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solutions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242982-59DB-A03F-5B39-4F487BDD1A14}"/>
              </a:ext>
            </a:extLst>
          </p:cNvPr>
          <p:cNvSpPr txBox="1"/>
          <p:nvPr/>
        </p:nvSpPr>
        <p:spPr>
          <a:xfrm>
            <a:off x="3588818" y="447979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0" i="0" dirty="0">
                <a:solidFill>
                  <a:srgbClr val="212121"/>
                </a:solidFill>
                <a:effectLst/>
                <a:latin typeface="BlinkMacSystemFont"/>
              </a:rPr>
              <a:t>Verdonk P, et al. Work. 2022</a:t>
            </a:r>
            <a:endParaRPr lang="fr-CH" sz="1400" dirty="0"/>
          </a:p>
        </p:txBody>
      </p:sp>
      <p:pic>
        <p:nvPicPr>
          <p:cNvPr id="6" name="Image 5" descr="Une image contenant Visage humain, noir et blanc, personne, portrait&#10;&#10;Description générée automatiquement">
            <a:extLst>
              <a:ext uri="{FF2B5EF4-FFF2-40B4-BE49-F238E27FC236}">
                <a16:creationId xmlns:a16="http://schemas.microsoft.com/office/drawing/2014/main" id="{CB8EFA01-E36A-3DD3-9D01-1D62BFBF94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73465" y="1525557"/>
            <a:ext cx="4197069" cy="280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51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E708C96-6A52-0B3B-6FB7-29B285BFBA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869141"/>
            <a:ext cx="8229600" cy="3889039"/>
          </a:xfrm>
        </p:spPr>
        <p:txBody>
          <a:bodyPr>
            <a:normAutofit fontScale="92500" lnSpcReduction="10000"/>
          </a:bodyPr>
          <a:lstStyle/>
          <a:p>
            <a:r>
              <a:rPr lang="fr-CH" b="1" dirty="0">
                <a:solidFill>
                  <a:srgbClr val="FF0000"/>
                </a:solidFill>
              </a:rPr>
              <a:t>Troubles de la mémoire / concentration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/>
              <a:t>Double check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/>
              <a:t>Listes «to do»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/>
              <a:t>Adaptation de l’horaire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/>
              <a:t>Adaptation des taches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>
                <a:latin typeface="Arial" panose="020B0604020202020204" pitchFamily="34" charset="0"/>
                <a:cs typeface="Arial" panose="020B0604020202020204" pitchFamily="34" charset="0"/>
              </a:rPr>
              <a:t>↑ sommeil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/>
              <a:t>Adaptation diète</a:t>
            </a:r>
          </a:p>
          <a:p>
            <a:pPr marL="914400" lvl="1" indent="-457200">
              <a:lnSpc>
                <a:spcPct val="150000"/>
              </a:lnSpc>
              <a:buFontTx/>
              <a:buChar char="-"/>
            </a:pPr>
            <a:r>
              <a:rPr lang="fr-CH" sz="2000" dirty="0"/>
              <a:t>Activité physique  </a:t>
            </a:r>
          </a:p>
          <a:p>
            <a:endParaRPr lang="fr-CH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8D018BC-004D-AC89-08A1-6A94865A0346}"/>
              </a:ext>
            </a:extLst>
          </p:cNvPr>
          <p:cNvSpPr txBox="1"/>
          <p:nvPr/>
        </p:nvSpPr>
        <p:spPr>
          <a:xfrm>
            <a:off x="3588818" y="4479791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0" i="0" dirty="0">
                <a:solidFill>
                  <a:srgbClr val="212121"/>
                </a:solidFill>
                <a:effectLst/>
                <a:latin typeface="BlinkMacSystemFont"/>
              </a:rPr>
              <a:t>Verdonk P, et al. Work. 2022</a:t>
            </a:r>
            <a:endParaRPr lang="fr-CH" sz="1400" dirty="0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9D6BDB4-65A4-36F9-F209-42712CBF4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9050"/>
            <a:ext cx="8229600" cy="647477"/>
          </a:xfrm>
        </p:spPr>
        <p:txBody>
          <a:bodyPr/>
          <a:lstStyle/>
          <a:p>
            <a:r>
              <a:rPr lang="fr-CH" dirty="0"/>
              <a:t>Les solutions</a:t>
            </a:r>
          </a:p>
        </p:txBody>
      </p:sp>
      <p:pic>
        <p:nvPicPr>
          <p:cNvPr id="11" name="Image 10" descr="Une image contenant texte, fournitures de bureau, outil d’écriture, Article de bureau&#10;&#10;Description générée automatiquement">
            <a:extLst>
              <a:ext uri="{FF2B5EF4-FFF2-40B4-BE49-F238E27FC236}">
                <a16:creationId xmlns:a16="http://schemas.microsoft.com/office/drawing/2014/main" id="{8DBAEA93-3FF2-A563-50E6-0A458363A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5975" y="1628336"/>
            <a:ext cx="1253444" cy="789278"/>
          </a:xfrm>
          <a:prstGeom prst="rect">
            <a:avLst/>
          </a:prstGeom>
        </p:spPr>
      </p:pic>
      <p:grpSp>
        <p:nvGrpSpPr>
          <p:cNvPr id="18" name="Groupe 17">
            <a:extLst>
              <a:ext uri="{FF2B5EF4-FFF2-40B4-BE49-F238E27FC236}">
                <a16:creationId xmlns:a16="http://schemas.microsoft.com/office/drawing/2014/main" id="{47F09257-3D42-4BC3-7C20-8D7F9762F66C}"/>
              </a:ext>
            </a:extLst>
          </p:cNvPr>
          <p:cNvGrpSpPr/>
          <p:nvPr/>
        </p:nvGrpSpPr>
        <p:grpSpPr>
          <a:xfrm>
            <a:off x="5896317" y="2281954"/>
            <a:ext cx="2713243" cy="2074492"/>
            <a:chOff x="5896317" y="2281954"/>
            <a:chExt cx="2713243" cy="2074492"/>
          </a:xfrm>
        </p:grpSpPr>
        <p:pic>
          <p:nvPicPr>
            <p:cNvPr id="13" name="Image 12" descr="Une image contenant dessin humoristique, clipart, illustration, Visage humain&#10;&#10;Description générée automatiquement">
              <a:extLst>
                <a:ext uri="{FF2B5EF4-FFF2-40B4-BE49-F238E27FC236}">
                  <a16:creationId xmlns:a16="http://schemas.microsoft.com/office/drawing/2014/main" id="{8A338793-1FF1-8515-F676-98C8630011A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96317" y="2281954"/>
              <a:ext cx="1738518" cy="869259"/>
            </a:xfrm>
            <a:prstGeom prst="rect">
              <a:avLst/>
            </a:prstGeom>
          </p:spPr>
        </p:pic>
        <p:pic>
          <p:nvPicPr>
            <p:cNvPr id="15" name="Image 14" descr="Une image contenant plein air, herbe, nuage, ciel&#10;&#10;Description générée automatiquement">
              <a:extLst>
                <a:ext uri="{FF2B5EF4-FFF2-40B4-BE49-F238E27FC236}">
                  <a16:creationId xmlns:a16="http://schemas.microsoft.com/office/drawing/2014/main" id="{AF462CC0-DEAD-53A0-0697-6CE135B232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50275" y="3064755"/>
              <a:ext cx="861800" cy="1291691"/>
            </a:xfrm>
            <a:prstGeom prst="rect">
              <a:avLst/>
            </a:prstGeom>
          </p:spPr>
        </p:pic>
        <p:pic>
          <p:nvPicPr>
            <p:cNvPr id="17" name="Image 16" descr="Une image contenant nourriture, ingrédient, Légume-feuille, garniture&#10;&#10;Description générée automatiquement">
              <a:extLst>
                <a:ext uri="{FF2B5EF4-FFF2-40B4-BE49-F238E27FC236}">
                  <a16:creationId xmlns:a16="http://schemas.microsoft.com/office/drawing/2014/main" id="{55DC2A25-1DA6-238C-9AEB-4FCC08702B9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12075" y="2572068"/>
              <a:ext cx="897485" cy="1348335"/>
            </a:xfrm>
            <a:prstGeom prst="rect">
              <a:avLst/>
            </a:prstGeom>
          </p:spPr>
        </p:pic>
      </p:grpSp>
      <p:pic>
        <p:nvPicPr>
          <p:cNvPr id="9" name="Image 8" descr="Une image contenant Visage humain, portrait, personne, peinture&#10;&#10;Description générée automatiquement">
            <a:extLst>
              <a:ext uri="{FF2B5EF4-FFF2-40B4-BE49-F238E27FC236}">
                <a16:creationId xmlns:a16="http://schemas.microsoft.com/office/drawing/2014/main" id="{6B6C9B25-E8C9-8F13-5E97-98C63A3AC34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45109" y="1507012"/>
            <a:ext cx="3453782" cy="345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863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D550EA-CC16-B193-6BD4-FC3D1456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Plan d’action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0CC9082-8046-F3D5-3118-257322C7E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095" y="778412"/>
            <a:ext cx="8557327" cy="3889039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sz="3000" dirty="0">
                <a:solidFill>
                  <a:srgbClr val="FF0000"/>
                </a:solidFill>
              </a:rPr>
              <a:t>Conscience du problème !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3000" dirty="0">
                <a:solidFill>
                  <a:srgbClr val="00B050"/>
                </a:solidFill>
              </a:rPr>
              <a:t>Accès</a:t>
            </a:r>
            <a:r>
              <a:rPr lang="fr-CH" sz="3000" dirty="0"/>
              <a:t> </a:t>
            </a:r>
            <a:r>
              <a:rPr lang="fr-CH" sz="2400" dirty="0"/>
              <a:t>informations et ressources disponibles </a:t>
            </a:r>
            <a:endParaRPr lang="fr-CH" sz="3000" dirty="0"/>
          </a:p>
          <a:p>
            <a:r>
              <a:rPr lang="fr-CH" sz="3000" dirty="0"/>
              <a:t>	</a:t>
            </a:r>
            <a:r>
              <a:rPr lang="fr-CH" sz="1900" dirty="0"/>
              <a:t>(séminaires, programmes d’activité physique, etc…)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3000" dirty="0">
                <a:solidFill>
                  <a:srgbClr val="00B0F0"/>
                </a:solidFill>
              </a:rPr>
              <a:t>Contrôle de la température</a:t>
            </a:r>
          </a:p>
          <a:p>
            <a:r>
              <a:rPr lang="fr-CH" sz="3000" dirty="0"/>
              <a:t>	</a:t>
            </a:r>
            <a:r>
              <a:rPr lang="fr-CH" sz="2000" dirty="0"/>
              <a:t>(ventilateurs, éviter uniformes trop chaudes)</a:t>
            </a:r>
            <a:endParaRPr lang="fr-CH" sz="2800" dirty="0"/>
          </a:p>
          <a:p>
            <a:pPr marL="514350" indent="-514350">
              <a:buFont typeface="+mj-lt"/>
              <a:buAutoNum type="arabicPeriod"/>
            </a:pPr>
            <a:r>
              <a:rPr lang="fr-CH" sz="3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Horaires flexibles </a:t>
            </a:r>
          </a:p>
          <a:p>
            <a:r>
              <a:rPr lang="fr-CH" sz="3000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	</a:t>
            </a:r>
            <a:r>
              <a:rPr lang="fr-CH" sz="2000" dirty="0"/>
              <a:t>(pauses supplémentaires, départ anticipé)</a:t>
            </a:r>
          </a:p>
          <a:p>
            <a:pPr marL="457200" indent="-457200">
              <a:buFontTx/>
              <a:buChar char="-"/>
            </a:pPr>
            <a:endParaRPr lang="fr-CH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88D861-732F-33FB-BFAA-4AB971B512A4}"/>
              </a:ext>
            </a:extLst>
          </p:cNvPr>
          <p:cNvSpPr txBox="1"/>
          <p:nvPr/>
        </p:nvSpPr>
        <p:spPr>
          <a:xfrm>
            <a:off x="3596910" y="4594623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400" b="0" i="0" dirty="0">
                <a:solidFill>
                  <a:srgbClr val="212121"/>
                </a:solidFill>
                <a:effectLst/>
                <a:latin typeface="BlinkMacSystemFont"/>
              </a:rPr>
              <a:t>Verdonk P, et al. Work. 2022</a:t>
            </a:r>
            <a:endParaRPr lang="fr-CH" sz="1400" dirty="0"/>
          </a:p>
        </p:txBody>
      </p:sp>
    </p:spTree>
    <p:extLst>
      <p:ext uri="{BB962C8B-B14F-4D97-AF65-F5344CB8AC3E}">
        <p14:creationId xmlns:p14="http://schemas.microsoft.com/office/powerpoint/2010/main" val="2913899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22ECF44-0E96-C573-4A09-352DF8BC0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Plan d’action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BD7268CE-7182-5E7D-86E3-ED66334A88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7977" y="946768"/>
            <a:ext cx="7408046" cy="3366287"/>
          </a:xfr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41AEC41-09FD-8BE8-781D-F1A36BCF2307}"/>
              </a:ext>
            </a:extLst>
          </p:cNvPr>
          <p:cNvSpPr txBox="1"/>
          <p:nvPr/>
        </p:nvSpPr>
        <p:spPr>
          <a:xfrm>
            <a:off x="3581774" y="447865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sz="1400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sz="1400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sz="1400" dirty="0"/>
          </a:p>
        </p:txBody>
      </p:sp>
    </p:spTree>
    <p:extLst>
      <p:ext uri="{BB962C8B-B14F-4D97-AF65-F5344CB8AC3E}">
        <p14:creationId xmlns:p14="http://schemas.microsoft.com/office/powerpoint/2010/main" val="29075831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02254-589D-7B4D-F1A7-0F2A699257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418"/>
            <a:ext cx="8229600" cy="647477"/>
          </a:xfrm>
        </p:spPr>
        <p:txBody>
          <a:bodyPr/>
          <a:lstStyle/>
          <a:p>
            <a:r>
              <a:rPr lang="fr-CH" dirty="0"/>
              <a:t>Les résultats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92AF0A6-8D4D-73F2-C768-08D2D426A2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CH" dirty="0"/>
              <a:t>Autonomie</a:t>
            </a:r>
          </a:p>
          <a:p>
            <a:pPr marL="514350" indent="-514350">
              <a:buFont typeface="+mj-lt"/>
              <a:buAutoNum type="arabicPeriod"/>
            </a:pPr>
            <a:r>
              <a:rPr lang="fr-CH" dirty="0"/>
              <a:t>Soutien de la hiérarchie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fr-CH" dirty="0"/>
              <a:t>Possibilité de régler la température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endParaRPr lang="fr-CH" sz="500" dirty="0"/>
          </a:p>
          <a:p>
            <a:pPr marL="1371600" lvl="2" indent="-457200">
              <a:buFont typeface="Wingdings" panose="05000000000000000000" pitchFamily="2" charset="2"/>
              <a:buChar char="à"/>
            </a:pPr>
            <a:r>
              <a:rPr lang="fr-CH" b="1" dirty="0">
                <a:solidFill>
                  <a:srgbClr val="FF0000"/>
                </a:solidFill>
                <a:sym typeface="Wingdings" panose="05000000000000000000" pitchFamily="2" charset="2"/>
              </a:rPr>
              <a:t>Moins de symptômes</a:t>
            </a:r>
          </a:p>
          <a:p>
            <a:pPr marL="1371600" lvl="2" indent="-457200">
              <a:buFont typeface="Wingdings" panose="05000000000000000000" pitchFamily="2" charset="2"/>
              <a:buChar char="à"/>
            </a:pPr>
            <a:r>
              <a:rPr lang="fr-CH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↓ risque CV</a:t>
            </a:r>
          </a:p>
          <a:p>
            <a:pPr marL="1371600" lvl="2" indent="-457200">
              <a:buFont typeface="Wingdings" panose="05000000000000000000" pitchFamily="2" charset="2"/>
              <a:buChar char="à"/>
            </a:pPr>
            <a:r>
              <a:rPr lang="fr-CH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↓ cholestérol</a:t>
            </a:r>
          </a:p>
          <a:p>
            <a:endParaRPr lang="fr-CH" dirty="0"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>
              <a:buFont typeface="Wingdings" panose="05000000000000000000" pitchFamily="2" charset="2"/>
              <a:buChar char="à"/>
            </a:pPr>
            <a:endParaRPr lang="fr-CH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93DFB21-4BA0-A9AF-40F4-047643437BA0}"/>
              </a:ext>
            </a:extLst>
          </p:cNvPr>
          <p:cNvSpPr txBox="1"/>
          <p:nvPr/>
        </p:nvSpPr>
        <p:spPr>
          <a:xfrm>
            <a:off x="3559115" y="4418236"/>
            <a:ext cx="4572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CH" sz="1100" b="0" i="0" u="none" strike="noStrike" baseline="0" dirty="0" err="1">
                <a:latin typeface="Times-Roman"/>
              </a:rPr>
              <a:t>Malinauskiene,V</a:t>
            </a:r>
            <a:r>
              <a:rPr lang="fr-CH" sz="1100" b="0" i="0" u="none" strike="noStrike" baseline="0" dirty="0">
                <a:latin typeface="Times-Roman"/>
              </a:rPr>
              <a:t>, et al</a:t>
            </a:r>
            <a:r>
              <a:rPr lang="en-US" sz="1100" dirty="0">
                <a:latin typeface="Times-Roman"/>
              </a:rPr>
              <a:t>, </a:t>
            </a:r>
            <a:r>
              <a:rPr lang="fr-CH" sz="1100" b="0" i="0" u="none" strike="noStrike" baseline="0" dirty="0" err="1">
                <a:latin typeface="Times-Roman"/>
              </a:rPr>
              <a:t>Maturitas</a:t>
            </a:r>
            <a:r>
              <a:rPr lang="fr-CH" sz="1100" b="0" i="0" u="none" strike="noStrike" baseline="0" dirty="0">
                <a:latin typeface="Times-Roman"/>
              </a:rPr>
              <a:t>. 2010</a:t>
            </a:r>
            <a:endParaRPr lang="fr-CH" sz="1100" dirty="0"/>
          </a:p>
          <a:p>
            <a:pPr algn="r"/>
            <a:r>
              <a:rPr lang="en-US" sz="1100" b="0" i="0" u="none" strike="noStrike" baseline="0" dirty="0" err="1">
                <a:latin typeface="Times-Roman"/>
              </a:rPr>
              <a:t>Evolahti</a:t>
            </a:r>
            <a:r>
              <a:rPr lang="en-US" sz="1100" b="0" i="0" u="none" strike="noStrike" baseline="0" dirty="0">
                <a:latin typeface="Times-Roman"/>
              </a:rPr>
              <a:t> A, et al. Climacteric. 2009</a:t>
            </a:r>
            <a:endParaRPr lang="fr-CH" sz="1100" dirty="0"/>
          </a:p>
        </p:txBody>
      </p:sp>
    </p:spTree>
    <p:extLst>
      <p:ext uri="{BB962C8B-B14F-4D97-AF65-F5344CB8AC3E}">
        <p14:creationId xmlns:p14="http://schemas.microsoft.com/office/powerpoint/2010/main" val="1805265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0EEA18C-D962-4613-633C-4B75B819F103}"/>
              </a:ext>
            </a:extLst>
          </p:cNvPr>
          <p:cNvSpPr txBox="1">
            <a:spLocks/>
          </p:cNvSpPr>
          <p:nvPr/>
        </p:nvSpPr>
        <p:spPr>
          <a:xfrm>
            <a:off x="457200" y="232233"/>
            <a:ext cx="8229600" cy="647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fr-FR" dirty="0"/>
              <a:t>Et dans la vraie vie ???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4825F6E4-000B-C407-574B-20B731EBB9BA}"/>
              </a:ext>
            </a:extLst>
          </p:cNvPr>
          <p:cNvGrpSpPr/>
          <p:nvPr/>
        </p:nvGrpSpPr>
        <p:grpSpPr>
          <a:xfrm>
            <a:off x="616135" y="1253231"/>
            <a:ext cx="4783658" cy="1477391"/>
            <a:chOff x="648408" y="1145654"/>
            <a:chExt cx="4783658" cy="147739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21B0171-BDF5-A9BA-841E-436B7A4AF5F4}"/>
                </a:ext>
              </a:extLst>
            </p:cNvPr>
            <p:cNvSpPr txBox="1"/>
            <p:nvPr/>
          </p:nvSpPr>
          <p:spPr>
            <a:xfrm>
              <a:off x="648408" y="1145654"/>
              <a:ext cx="4774301" cy="1456874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514350" indent="-514350">
                <a:buFont typeface="+mj-lt"/>
                <a:buAutoNum type="arabicPeriod"/>
              </a:pPr>
              <a:r>
                <a:rPr lang="fr-FR" sz="2000" dirty="0">
                  <a:solidFill>
                    <a:srgbClr val="FF0000"/>
                  </a:solidFill>
                </a:rPr>
                <a:t>Thérapie </a:t>
              </a:r>
              <a:r>
                <a:rPr lang="fr-FR" sz="2000" dirty="0" err="1">
                  <a:solidFill>
                    <a:srgbClr val="FF0000"/>
                  </a:solidFill>
                </a:rPr>
                <a:t>cognitivo</a:t>
              </a:r>
              <a:r>
                <a:rPr lang="fr-FR" sz="2000" dirty="0">
                  <a:solidFill>
                    <a:srgbClr val="FF0000"/>
                  </a:solidFill>
                </a:rPr>
                <a:t>-comportementale</a:t>
              </a:r>
            </a:p>
            <a:p>
              <a:r>
                <a:rPr lang="fr-FR" sz="1800" b="0" i="0" u="none" strike="noStrike" baseline="0" dirty="0">
                  <a:latin typeface="Times-Roman"/>
                </a:rPr>
                <a:t>	</a:t>
              </a:r>
              <a:r>
                <a:rPr lang="fr-FR" sz="1100" b="0" i="1" u="none" strike="noStrike" baseline="0" dirty="0">
                  <a:latin typeface="Times-Roman"/>
                </a:rPr>
                <a:t>(éducation, relaxation and exercices respiration, exercices cognitifs)</a:t>
              </a:r>
            </a:p>
            <a:p>
              <a:pPr marL="285750" indent="-285750" algn="l">
                <a:lnSpc>
                  <a:spcPct val="150000"/>
                </a:lnSpc>
                <a:buFont typeface="Wingdings" panose="05000000000000000000" pitchFamily="2" charset="2"/>
                <a:buChar char="à"/>
              </a:pPr>
              <a:r>
                <a:rPr lang="fr-FR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↓ SVM et sudations nocturnes </a:t>
              </a:r>
            </a:p>
            <a:p>
              <a:pPr algn="l">
                <a:lnSpc>
                  <a:spcPct val="150000"/>
                </a:lnSpc>
              </a:pPr>
              <a:r>
                <a:rPr lang="fr-FR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↑ job performance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91CAB74-1BF2-46BE-CE47-C6DDE4AF44FD}"/>
                </a:ext>
              </a:extLst>
            </p:cNvPr>
            <p:cNvSpPr txBox="1"/>
            <p:nvPr/>
          </p:nvSpPr>
          <p:spPr>
            <a:xfrm>
              <a:off x="860066" y="2392213"/>
              <a:ext cx="4572000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900" b="0" i="0" u="none" strike="noStrike" baseline="0" dirty="0">
                  <a:latin typeface="Times-Roman"/>
                </a:rPr>
                <a:t>Hardy C, et al. </a:t>
              </a:r>
              <a:r>
                <a:rPr lang="fr-FR" sz="900" b="0" i="0" u="none" strike="noStrike" baseline="0" dirty="0" err="1">
                  <a:latin typeface="Times-Roman"/>
                </a:rPr>
                <a:t>Menopause</a:t>
              </a:r>
              <a:r>
                <a:rPr lang="fr-FR" sz="900" b="0" i="0" u="none" strike="noStrike" baseline="0" dirty="0">
                  <a:latin typeface="Times-Roman"/>
                </a:rPr>
                <a:t>. 2018</a:t>
              </a:r>
              <a:endParaRPr lang="fr-FR" sz="9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BCF58C5-1912-2899-AECD-CDA35D9AFE40}"/>
              </a:ext>
            </a:extLst>
          </p:cNvPr>
          <p:cNvGrpSpPr/>
          <p:nvPr/>
        </p:nvGrpSpPr>
        <p:grpSpPr>
          <a:xfrm>
            <a:off x="2849682" y="3022877"/>
            <a:ext cx="5401432" cy="1363874"/>
            <a:chOff x="2752864" y="2958353"/>
            <a:chExt cx="5401432" cy="1363874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1AF3249-C089-FC59-5FC3-B5F91682F4C8}"/>
                </a:ext>
              </a:extLst>
            </p:cNvPr>
            <p:cNvSpPr txBox="1"/>
            <p:nvPr/>
          </p:nvSpPr>
          <p:spPr>
            <a:xfrm>
              <a:off x="3689873" y="2958353"/>
              <a:ext cx="4432151" cy="1319592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514350" indent="-514350" algn="l">
                <a:lnSpc>
                  <a:spcPct val="110000"/>
                </a:lnSpc>
                <a:buFont typeface="+mj-lt"/>
                <a:buAutoNum type="arabicPeriod" startAt="2"/>
              </a:pPr>
              <a:r>
                <a:rPr lang="fr-FR" sz="20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Reduction des SVM </a:t>
              </a:r>
            </a:p>
            <a:p>
              <a:pPr algn="l">
                <a:lnSpc>
                  <a:spcPct val="110000"/>
                </a:lnSpc>
              </a:pPr>
              <a:r>
                <a:rPr lang="fr-FR" sz="2000" dirty="0"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	</a:t>
              </a:r>
              <a:r>
                <a:rPr lang="fr-FR" sz="1200" i="1" dirty="0">
                  <a:latin typeface="Times New Roman" panose="02020603050405020304" pitchFamily="18" charset="0"/>
                  <a:cs typeface="Times New Roman" panose="02020603050405020304" pitchFamily="18" charset="0"/>
                  <a:sym typeface="Wingdings" panose="05000000000000000000" pitchFamily="2" charset="2"/>
                </a:rPr>
                <a:t>(suivi en consultation de ménopause)</a:t>
              </a:r>
            </a:p>
            <a:p>
              <a:pPr marL="457200" indent="-457200" algn="l">
                <a:lnSpc>
                  <a:spcPct val="160000"/>
                </a:lnSpc>
                <a:buFont typeface="Wingdings" panose="05000000000000000000" pitchFamily="2" charset="2"/>
                <a:buChar char="à"/>
              </a:pPr>
              <a:r>
                <a:rPr lang="fr-FR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Amélioration performance au travail</a:t>
              </a:r>
            </a:p>
            <a:p>
              <a:pPr marL="457200" indent="-457200" algn="l">
                <a:lnSpc>
                  <a:spcPct val="160000"/>
                </a:lnSpc>
                <a:buFont typeface="Wingdings" panose="05000000000000000000" pitchFamily="2" charset="2"/>
                <a:buChar char="à"/>
              </a:pPr>
              <a:endParaRPr lang="fr-FR" sz="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B5A7C52-54C1-4557-909B-78509B3EB356}"/>
                </a:ext>
              </a:extLst>
            </p:cNvPr>
            <p:cNvSpPr txBox="1"/>
            <p:nvPr/>
          </p:nvSpPr>
          <p:spPr>
            <a:xfrm>
              <a:off x="2752864" y="4060617"/>
              <a:ext cx="5401432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050" b="0" i="0" u="none" strike="noStrike" baseline="0" dirty="0" err="1">
                  <a:latin typeface="Times-Roman"/>
                </a:rPr>
                <a:t>Geukes</a:t>
              </a:r>
              <a:r>
                <a:rPr lang="fr-FR" sz="1050" b="0" i="0" u="none" strike="noStrike" baseline="0" dirty="0">
                  <a:latin typeface="Times-Roman"/>
                </a:rPr>
                <a:t> M, et al </a:t>
              </a:r>
              <a:r>
                <a:rPr lang="fr-FR" sz="1050" b="0" i="0" u="none" strike="noStrike" baseline="0" dirty="0" err="1">
                  <a:latin typeface="Times-Roman"/>
                </a:rPr>
                <a:t>Maturitas</a:t>
              </a:r>
              <a:r>
                <a:rPr lang="fr-FR" sz="1050" b="0" i="0" u="none" strike="noStrike" baseline="0" dirty="0">
                  <a:latin typeface="Times-Roman"/>
                </a:rPr>
                <a:t>. 2019</a:t>
              </a:r>
              <a:endParaRPr lang="fr-FR" sz="1050" dirty="0"/>
            </a:p>
          </p:txBody>
        </p:sp>
      </p:grpSp>
      <p:pic>
        <p:nvPicPr>
          <p:cNvPr id="12" name="Image 11" descr="Une image contenant sol, plein air, rue, art&#10;&#10;Description générée automatiquement">
            <a:extLst>
              <a:ext uri="{FF2B5EF4-FFF2-40B4-BE49-F238E27FC236}">
                <a16:creationId xmlns:a16="http://schemas.microsoft.com/office/drawing/2014/main" id="{1D069FCE-1758-786D-03E3-AF1BCBB3D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31412">
            <a:off x="1195980" y="3153305"/>
            <a:ext cx="1865376" cy="235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919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10EEA18C-D962-4613-633C-4B75B819F103}"/>
              </a:ext>
            </a:extLst>
          </p:cNvPr>
          <p:cNvSpPr txBox="1">
            <a:spLocks/>
          </p:cNvSpPr>
          <p:nvPr/>
        </p:nvSpPr>
        <p:spPr>
          <a:xfrm>
            <a:off x="457200" y="232233"/>
            <a:ext cx="8229600" cy="647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fr-FR" dirty="0"/>
              <a:t>Et dans la vraie vie ???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BCF58C5-1912-2899-AECD-CDA35D9AFE40}"/>
              </a:ext>
            </a:extLst>
          </p:cNvPr>
          <p:cNvGrpSpPr/>
          <p:nvPr/>
        </p:nvGrpSpPr>
        <p:grpSpPr>
          <a:xfrm>
            <a:off x="3285368" y="2497612"/>
            <a:ext cx="5401433" cy="1562928"/>
            <a:chOff x="3188550" y="2433088"/>
            <a:chExt cx="5401433" cy="156292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1AF3249-C089-FC59-5FC3-B5F91682F4C8}"/>
                </a:ext>
              </a:extLst>
            </p:cNvPr>
            <p:cNvSpPr txBox="1"/>
            <p:nvPr/>
          </p:nvSpPr>
          <p:spPr>
            <a:xfrm>
              <a:off x="3416715" y="2433088"/>
              <a:ext cx="5173268" cy="1562928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742950" indent="-742950" algn="l">
                <a:lnSpc>
                  <a:spcPct val="150000"/>
                </a:lnSpc>
                <a:buFont typeface="+mj-lt"/>
                <a:buAutoNum type="arabicPeriod" startAt="4"/>
              </a:pPr>
              <a:r>
                <a:rPr lang="fr-FR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Suivi par infirmière spécialisée et RH</a:t>
              </a:r>
            </a:p>
            <a:p>
              <a:pPr algn="l"/>
              <a:r>
                <a:rPr lang="fr-FR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 ↓ absentéisme et turnover</a:t>
              </a:r>
              <a:endParaRPr lang="fr-FR" sz="4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  <a:p>
              <a:pPr marL="457200" indent="-457200" algn="l">
                <a:lnSpc>
                  <a:spcPct val="160000"/>
                </a:lnSpc>
                <a:buFont typeface="Wingdings" panose="05000000000000000000" pitchFamily="2" charset="2"/>
                <a:buChar char="à"/>
              </a:pPr>
              <a:endParaRPr lang="fr-FR" sz="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0B5A7C52-54C1-4557-909B-78509B3EB356}"/>
                </a:ext>
              </a:extLst>
            </p:cNvPr>
            <p:cNvSpPr txBox="1"/>
            <p:nvPr/>
          </p:nvSpPr>
          <p:spPr>
            <a:xfrm>
              <a:off x="3188550" y="3734406"/>
              <a:ext cx="5401432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050" b="0" i="0" u="none" strike="noStrike" baseline="0" dirty="0" err="1">
                  <a:latin typeface="Times-Roman"/>
                </a:rPr>
                <a:t>Geukes</a:t>
              </a:r>
              <a:r>
                <a:rPr lang="fr-FR" sz="1050" b="0" i="0" u="none" strike="noStrike" baseline="0" dirty="0">
                  <a:latin typeface="Times-Roman"/>
                </a:rPr>
                <a:t> M, et al </a:t>
              </a:r>
              <a:r>
                <a:rPr lang="fr-FR" sz="1050" b="0" i="0" u="none" strike="noStrike" baseline="0" dirty="0" err="1">
                  <a:latin typeface="Times-Roman"/>
                </a:rPr>
                <a:t>Maturitas</a:t>
              </a:r>
              <a:r>
                <a:rPr lang="fr-FR" sz="1050" b="0" i="0" u="none" strike="noStrike" baseline="0" dirty="0">
                  <a:latin typeface="Times-Roman"/>
                </a:rPr>
                <a:t>. 2019</a:t>
              </a:r>
              <a:endParaRPr lang="fr-FR" sz="1050" dirty="0"/>
            </a:p>
          </p:txBody>
        </p:sp>
      </p:grpSp>
      <p:pic>
        <p:nvPicPr>
          <p:cNvPr id="12" name="Image 11" descr="Une image contenant sol, plein air, rue, art&#10;&#10;Description générée automatiquement">
            <a:extLst>
              <a:ext uri="{FF2B5EF4-FFF2-40B4-BE49-F238E27FC236}">
                <a16:creationId xmlns:a16="http://schemas.microsoft.com/office/drawing/2014/main" id="{1D069FCE-1758-786D-03E3-AF1BCBB3D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731412">
            <a:off x="935339" y="2744499"/>
            <a:ext cx="1865376" cy="248834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1CD176D-935E-B8C4-21D3-63A948F0F6BD}"/>
              </a:ext>
            </a:extLst>
          </p:cNvPr>
          <p:cNvGrpSpPr/>
          <p:nvPr/>
        </p:nvGrpSpPr>
        <p:grpSpPr>
          <a:xfrm>
            <a:off x="-273988" y="1253231"/>
            <a:ext cx="5664424" cy="976254"/>
            <a:chOff x="-273988" y="1253231"/>
            <a:chExt cx="5664424" cy="976254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21B0171-BDF5-A9BA-841E-436B7A4AF5F4}"/>
                </a:ext>
              </a:extLst>
            </p:cNvPr>
            <p:cNvSpPr txBox="1"/>
            <p:nvPr/>
          </p:nvSpPr>
          <p:spPr>
            <a:xfrm>
              <a:off x="616135" y="1253231"/>
              <a:ext cx="4774301" cy="958147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marL="742950" indent="-742950" algn="l">
                <a:buFont typeface="+mj-lt"/>
                <a:buAutoNum type="arabicPeriod" startAt="3"/>
              </a:pPr>
              <a:r>
                <a:rPr lang="fr-FR" sz="2400" dirty="0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Exercice aérobique</a:t>
              </a:r>
            </a:p>
            <a:p>
              <a:pPr marL="457200" indent="-457200" algn="l">
                <a:lnSpc>
                  <a:spcPct val="150000"/>
                </a:lnSpc>
                <a:buFont typeface="Wingdings" panose="05000000000000000000" pitchFamily="2" charset="2"/>
                <a:buChar char="à"/>
              </a:pPr>
              <a:r>
                <a:rPr lang="fr-FR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  <a:sym typeface="Wingdings" panose="05000000000000000000" pitchFamily="2" charset="2"/>
                </a:rPr>
                <a:t>Amélioration santé mentale</a:t>
              </a:r>
            </a:p>
            <a:p>
              <a:pPr marL="457200" indent="-457200" algn="l">
                <a:lnSpc>
                  <a:spcPct val="150000"/>
                </a:lnSpc>
                <a:buFont typeface="Wingdings" panose="05000000000000000000" pitchFamily="2" charset="2"/>
                <a:buChar char="à"/>
              </a:pPr>
              <a:endParaRPr lang="fr-FR" sz="4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endParaRPr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77F55364-FA69-50E5-4328-AB9956F10818}"/>
                </a:ext>
              </a:extLst>
            </p:cNvPr>
            <p:cNvSpPr txBox="1"/>
            <p:nvPr/>
          </p:nvSpPr>
          <p:spPr>
            <a:xfrm>
              <a:off x="-273988" y="1983264"/>
              <a:ext cx="5664424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fr-FR" sz="1000" b="0" i="0" u="none" strike="noStrike" baseline="0" dirty="0" err="1">
                  <a:latin typeface="Times-Roman"/>
                </a:rPr>
                <a:t>Rutanen</a:t>
              </a:r>
              <a:r>
                <a:rPr lang="fr-FR" sz="1000" b="0" i="0" u="none" strike="noStrike" baseline="0" dirty="0">
                  <a:latin typeface="Times-Roman"/>
                </a:rPr>
                <a:t> R, et </a:t>
              </a:r>
              <a:r>
                <a:rPr lang="fr-FR" sz="1000" b="0" i="0" u="none" strike="noStrike" baseline="0" dirty="0" err="1">
                  <a:latin typeface="Times-Roman"/>
                </a:rPr>
                <a:t>al.Work</a:t>
              </a:r>
              <a:r>
                <a:rPr lang="fr-FR" sz="1000" b="0" i="0" u="none" strike="noStrike" baseline="0" dirty="0">
                  <a:latin typeface="Times-Roman"/>
                </a:rPr>
                <a:t>. 2014</a:t>
              </a:r>
              <a:endParaRPr lang="fr-FR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379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Espace réservé du contenu 6" descr="Une image contenant dessin humoristique, jouet&#10;&#10;Description générée automatiquement">
            <a:extLst>
              <a:ext uri="{FF2B5EF4-FFF2-40B4-BE49-F238E27FC236}">
                <a16:creationId xmlns:a16="http://schemas.microsoft.com/office/drawing/2014/main" id="{513B09A5-1FDF-1E6B-B0E1-10FC03CF6A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66206" y="1000360"/>
            <a:ext cx="3811587" cy="3811587"/>
          </a:xfr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B917043F-443D-453C-2624-636955341AA8}"/>
              </a:ext>
            </a:extLst>
          </p:cNvPr>
          <p:cNvSpPr txBox="1">
            <a:spLocks/>
          </p:cNvSpPr>
          <p:nvPr/>
        </p:nvSpPr>
        <p:spPr>
          <a:xfrm>
            <a:off x="457200" y="232233"/>
            <a:ext cx="8229600" cy="6474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fr-FR" dirty="0"/>
              <a:t>Et au </a:t>
            </a:r>
            <a:r>
              <a:rPr lang="fr-FR" b="1" dirty="0">
                <a:solidFill>
                  <a:srgbClr val="00B050"/>
                </a:solidFill>
              </a:rPr>
              <a:t>CHUV</a:t>
            </a:r>
            <a:r>
              <a:rPr lang="fr-FR" dirty="0"/>
              <a:t> ???</a:t>
            </a:r>
          </a:p>
        </p:txBody>
      </p:sp>
      <p:pic>
        <p:nvPicPr>
          <p:cNvPr id="9" name="Image 8" descr="Une image contenant plein air, transport, embarcation, eau&#10;&#10;Description générée automatiquement">
            <a:extLst>
              <a:ext uri="{FF2B5EF4-FFF2-40B4-BE49-F238E27FC236}">
                <a16:creationId xmlns:a16="http://schemas.microsoft.com/office/drawing/2014/main" id="{FC4A755E-B577-7D5B-4C70-C10ECEC9C7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8927" y="2522905"/>
            <a:ext cx="3066144" cy="2620595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B8AB5F5-1FCC-29A9-3416-533C71D94CBB}"/>
              </a:ext>
            </a:extLst>
          </p:cNvPr>
          <p:cNvSpPr txBox="1"/>
          <p:nvPr/>
        </p:nvSpPr>
        <p:spPr>
          <a:xfrm>
            <a:off x="1939924" y="1048256"/>
            <a:ext cx="5264150" cy="1523494"/>
          </a:xfrm>
          <a:prstGeom prst="rect">
            <a:avLst/>
          </a:prstGeom>
          <a:solidFill>
            <a:srgbClr val="92D050"/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CH" dirty="0"/>
              <a:t>… 3.3 EPT pour</a:t>
            </a:r>
          </a:p>
          <a:p>
            <a:pPr marL="285750" indent="-285750">
              <a:buFontTx/>
              <a:buChar char="-"/>
            </a:pPr>
            <a:r>
              <a:rPr lang="fr-CH" sz="1600" dirty="0"/>
              <a:t>Infertilité et préservation de la fertilité</a:t>
            </a:r>
          </a:p>
          <a:p>
            <a:pPr marL="285750" indent="-285750">
              <a:buFontTx/>
              <a:buChar char="-"/>
            </a:pPr>
            <a:r>
              <a:rPr lang="fr-CH" sz="1600" dirty="0"/>
              <a:t>Endométriose</a:t>
            </a:r>
          </a:p>
          <a:p>
            <a:pPr marL="285750" indent="-285750">
              <a:buFontTx/>
              <a:buChar char="-"/>
            </a:pPr>
            <a:r>
              <a:rPr lang="fr-CH" sz="1600" dirty="0"/>
              <a:t>Endocrinologie gynécologique</a:t>
            </a:r>
          </a:p>
          <a:p>
            <a:pPr marL="285750" indent="-285750">
              <a:buFontTx/>
              <a:buChar char="-"/>
            </a:pPr>
            <a:r>
              <a:rPr lang="fr-CH" sz="1600" b="1" dirty="0">
                <a:solidFill>
                  <a:srgbClr val="FF0000"/>
                </a:solidFill>
              </a:rPr>
              <a:t>… monter une consultation ménopause …</a:t>
            </a:r>
          </a:p>
        </p:txBody>
      </p:sp>
    </p:spTree>
    <p:extLst>
      <p:ext uri="{BB962C8B-B14F-4D97-AF65-F5344CB8AC3E}">
        <p14:creationId xmlns:p14="http://schemas.microsoft.com/office/powerpoint/2010/main" val="312611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C67531-52A7-30D9-36D1-DD477F1F0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47558"/>
            <a:ext cx="9144000" cy="647477"/>
          </a:xfrm>
        </p:spPr>
        <p:txBody>
          <a:bodyPr/>
          <a:lstStyle/>
          <a:p>
            <a:r>
              <a:rPr lang="fr-CH" dirty="0"/>
              <a:t>Le </a:t>
            </a:r>
            <a:r>
              <a:rPr lang="fr-CH" sz="4800" b="1" dirty="0">
                <a:solidFill>
                  <a:srgbClr val="00B050"/>
                </a:solidFill>
              </a:rPr>
              <a:t>merveilleux</a:t>
            </a:r>
            <a:r>
              <a:rPr lang="fr-CH" dirty="0"/>
              <a:t> voyage de la vie…</a:t>
            </a:r>
          </a:p>
        </p:txBody>
      </p:sp>
      <p:pic>
        <p:nvPicPr>
          <p:cNvPr id="7" name="Image 6" descr="Une image contenant plein air, ciel, nuage, chaussures&#10;&#10;Description générée automatiquement">
            <a:extLst>
              <a:ext uri="{FF2B5EF4-FFF2-40B4-BE49-F238E27FC236}">
                <a16:creationId xmlns:a16="http://schemas.microsoft.com/office/drawing/2014/main" id="{D737C5E6-7913-6E29-0F56-03FC396E5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2112" y="0"/>
            <a:ext cx="4959775" cy="330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98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528DEA9-F661-A760-AE79-A1E63595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17CEED3-C2A0-2B1C-D2C3-C1D3869D5E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413811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739E8E-91AD-2CE6-6BDA-E517AB255E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La survenue de la ménopause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C32E75C-CB0D-7668-5378-9441B2D6C9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CH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BB862D-9E22-FD24-CEFB-34A173FC91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190" y="792773"/>
            <a:ext cx="7210123" cy="42532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0C990B-6BCD-BDD6-AB8D-4D6F4165F437}"/>
              </a:ext>
            </a:extLst>
          </p:cNvPr>
          <p:cNvSpPr/>
          <p:nvPr/>
        </p:nvSpPr>
        <p:spPr>
          <a:xfrm>
            <a:off x="457199" y="1488935"/>
            <a:ext cx="548139" cy="241951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1404178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FE8C826-5A86-E171-4ADB-3D57284069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couts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8E0815-60B5-56D2-2EB9-9C772EF9A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CH" dirty="0"/>
              <a:t>US: 26 billion dollars / an (comparé à 36 billion pour HTA / diabète / obésité / tabac / inactivité)</a:t>
            </a:r>
          </a:p>
          <a:p>
            <a:endParaRPr lang="fr-CH" dirty="0"/>
          </a:p>
          <a:p>
            <a:r>
              <a:rPr lang="fr-CH" dirty="0"/>
              <a:t>(cat tabou </a:t>
            </a:r>
            <a:r>
              <a:rPr lang="fr-CH" dirty="0">
                <a:sym typeface="Wingdings" panose="05000000000000000000" pitchFamily="2" charset="2"/>
              </a:rPr>
              <a:t> phase à supporter / survivre plutôt que phase de la vie) </a:t>
            </a:r>
            <a:endParaRPr lang="fr-CH" dirty="0"/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90208508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CAC3A35-2538-8070-6FD3-E3DA42F22D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Les effets sur le travail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0B6D3D6-E6E6-038F-9997-35324EB2F1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 algn="l">
              <a:buFontTx/>
              <a:buChar char="-"/>
            </a:pPr>
            <a:r>
              <a:rPr lang="fr-CH" dirty="0"/>
              <a:t>Se sentir moins productive 57%</a:t>
            </a:r>
          </a:p>
          <a:p>
            <a:pPr marL="457200" indent="-457200" algn="l">
              <a:buFontTx/>
              <a:buChar char="-"/>
            </a:pPr>
            <a:r>
              <a:rPr lang="fr-CH" dirty="0"/>
              <a:t>Avoir moins de patience 52%</a:t>
            </a:r>
          </a:p>
          <a:p>
            <a:pPr marL="457200" indent="-457200" algn="l">
              <a:buFontTx/>
              <a:buChar char="-"/>
            </a:pPr>
            <a:r>
              <a:rPr lang="fr-CH" dirty="0"/>
              <a:t>Sentir plus de stress 47%</a:t>
            </a:r>
          </a:p>
          <a:p>
            <a:pPr marL="457200" indent="-457200" algn="l">
              <a:buFontTx/>
              <a:buChar char="-"/>
            </a:pPr>
            <a:r>
              <a:rPr lang="fr-CH" dirty="0"/>
              <a:t>Choisir un travail moins demandant / refuser une promotion ou un travail plus «</a:t>
            </a:r>
            <a:r>
              <a:rPr lang="fr-CH" dirty="0" err="1"/>
              <a:t>challenging</a:t>
            </a:r>
            <a:r>
              <a:rPr lang="fr-CH" dirty="0"/>
              <a:t>» 12% </a:t>
            </a:r>
          </a:p>
          <a:p>
            <a:pPr marL="457200" indent="-457200" algn="l">
              <a:buFontTx/>
              <a:buChar char="-"/>
            </a:pPr>
            <a:r>
              <a:rPr lang="fr-CH" dirty="0"/>
              <a:t>Faire des absences 5%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74CBEC6-8412-5958-840F-19A62CF78EE9}"/>
              </a:ext>
            </a:extLst>
          </p:cNvPr>
          <p:cNvSpPr txBox="1"/>
          <p:nvPr/>
        </p:nvSpPr>
        <p:spPr>
          <a:xfrm>
            <a:off x="3759799" y="4449014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CH" b="0" i="0" dirty="0" err="1">
                <a:solidFill>
                  <a:srgbClr val="212121"/>
                </a:solidFill>
                <a:effectLst/>
                <a:latin typeface="BlinkMacSystemFont"/>
              </a:rPr>
              <a:t>Alzueta</a:t>
            </a:r>
            <a:r>
              <a:rPr lang="fr-CH" b="0" i="0" dirty="0">
                <a:solidFill>
                  <a:srgbClr val="212121"/>
                </a:solidFill>
                <a:effectLst/>
                <a:latin typeface="BlinkMacSystemFont"/>
              </a:rPr>
              <a:t> E, et al. </a:t>
            </a:r>
            <a:r>
              <a:rPr lang="fr-CH" b="0" i="0" dirty="0" err="1">
                <a:solidFill>
                  <a:srgbClr val="212121"/>
                </a:solidFill>
                <a:effectLst/>
                <a:latin typeface="BlinkMacSystemFont"/>
              </a:rPr>
              <a:t>Menopause</a:t>
            </a:r>
            <a:r>
              <a:rPr lang="fr-CH" b="0" i="0" dirty="0">
                <a:solidFill>
                  <a:srgbClr val="212121"/>
                </a:solidFill>
                <a:effectLst/>
                <a:latin typeface="BlinkMacSystemFont"/>
              </a:rPr>
              <a:t>. 2024 </a:t>
            </a: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52714582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614488" y="4018606"/>
            <a:ext cx="5915025" cy="706998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lnSpc>
                <a:spcPct val="90000"/>
              </a:lnSpc>
              <a:spcAft>
                <a:spcPts val="450"/>
              </a:spcAft>
            </a:pPr>
            <a:r>
              <a:rPr lang="en-US" sz="3375" dirty="0" err="1"/>
              <a:t>Bouffées</a:t>
            </a:r>
            <a:r>
              <a:rPr lang="en-US" sz="3375" dirty="0"/>
              <a:t> de </a:t>
            </a:r>
            <a:r>
              <a:rPr lang="en-US" sz="3375" dirty="0" err="1"/>
              <a:t>chaleur</a:t>
            </a:r>
            <a:r>
              <a:rPr lang="en-US" sz="3375" dirty="0"/>
              <a:t> </a:t>
            </a:r>
            <a:r>
              <a:rPr lang="en-US" sz="3375" dirty="0">
                <a:latin typeface="Arial" panose="020B0604020202020204" pitchFamily="34" charset="0"/>
                <a:cs typeface="Arial" panose="020B0604020202020204" pitchFamily="34" charset="0"/>
              </a:rPr>
              <a:t>≈ 30%</a:t>
            </a:r>
            <a:endParaRPr lang="en-US" sz="3375" dirty="0"/>
          </a:p>
          <a:p>
            <a:pPr defTabSz="685800">
              <a:lnSpc>
                <a:spcPct val="90000"/>
              </a:lnSpc>
              <a:spcAft>
                <a:spcPts val="450"/>
              </a:spcAft>
            </a:pPr>
            <a:endParaRPr lang="en-US" sz="3375" dirty="0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34B4494-EE85-FE46-ABC8-352E672744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04951" y="1479104"/>
            <a:ext cx="6134099" cy="1349502"/>
          </a:xfrm>
          <a:prstGeom prst="rect">
            <a:avLst/>
          </a:prstGeom>
          <a:noFill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748254" y="4789700"/>
            <a:ext cx="3204638" cy="321311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Aft>
                <a:spcPts val="450"/>
              </a:spcAft>
            </a:pPr>
            <a:r>
              <a:rPr lang="en-US" sz="1200" dirty="0"/>
              <a:t>Freedman RR. Am J Med, 2005 </a:t>
            </a:r>
          </a:p>
        </p:txBody>
      </p:sp>
    </p:spTree>
    <p:extLst>
      <p:ext uri="{BB962C8B-B14F-4D97-AF65-F5344CB8AC3E}">
        <p14:creationId xmlns:p14="http://schemas.microsoft.com/office/powerpoint/2010/main" val="15874333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B2B2424-5AA8-F942-8137-9ACCAB7B7F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901"/>
          <a:stretch/>
        </p:blipFill>
        <p:spPr>
          <a:xfrm>
            <a:off x="1347672" y="493555"/>
            <a:ext cx="6653329" cy="439904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F016CE0-6378-2B46-9885-32F1C5333B5C}"/>
              </a:ext>
            </a:extLst>
          </p:cNvPr>
          <p:cNvSpPr txBox="1">
            <a:spLocks/>
          </p:cNvSpPr>
          <p:nvPr/>
        </p:nvSpPr>
        <p:spPr>
          <a:xfrm>
            <a:off x="4756617" y="4823153"/>
            <a:ext cx="3204638" cy="321311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200" dirty="0"/>
              <a:t>Harlow SD et al. JCEM, 2012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083843C1-EFD6-2847-8811-C5A0A05D7C74}"/>
              </a:ext>
            </a:extLst>
          </p:cNvPr>
          <p:cNvSpPr txBox="1">
            <a:spLocks/>
          </p:cNvSpPr>
          <p:nvPr/>
        </p:nvSpPr>
        <p:spPr>
          <a:xfrm>
            <a:off x="1254344" y="65922"/>
            <a:ext cx="6635313" cy="427634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H" sz="2100" b="1" dirty="0"/>
              <a:t>Stages of Reproductive </a:t>
            </a:r>
            <a:r>
              <a:rPr lang="fr-CH" sz="2100" b="1" dirty="0" err="1"/>
              <a:t>Aging</a:t>
            </a:r>
            <a:r>
              <a:rPr lang="fr-CH" sz="2100" b="1" dirty="0"/>
              <a:t> Workshop </a:t>
            </a:r>
            <a:r>
              <a:rPr lang="fr-CH" sz="2100" dirty="0"/>
              <a:t> +</a:t>
            </a:r>
            <a:r>
              <a:rPr lang="fr-CH" sz="2100" b="1" dirty="0"/>
              <a:t>10</a:t>
            </a:r>
            <a:endParaRPr lang="en-US" sz="21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F74675-8885-C745-B933-BE810CE33539}"/>
              </a:ext>
            </a:extLst>
          </p:cNvPr>
          <p:cNvSpPr/>
          <p:nvPr/>
        </p:nvSpPr>
        <p:spPr>
          <a:xfrm>
            <a:off x="4404733" y="1078880"/>
            <a:ext cx="1287965" cy="36297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</p:spTree>
    <p:extLst>
      <p:ext uri="{BB962C8B-B14F-4D97-AF65-F5344CB8AC3E}">
        <p14:creationId xmlns:p14="http://schemas.microsoft.com/office/powerpoint/2010/main" val="6821814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9731" y="541273"/>
            <a:ext cx="6978369" cy="4294647"/>
          </a:xfrm>
        </p:spPr>
        <p:txBody>
          <a:bodyPr>
            <a:normAutofit/>
          </a:bodyPr>
          <a:lstStyle/>
          <a:p>
            <a:pPr lvl="1"/>
            <a:r>
              <a:rPr lang="fr-FR" b="1" dirty="0">
                <a:solidFill>
                  <a:srgbClr val="FF0000"/>
                </a:solidFill>
              </a:rPr>
              <a:t>Ménopause</a:t>
            </a:r>
          </a:p>
          <a:p>
            <a:pPr lvl="2">
              <a:buNone/>
            </a:pPr>
            <a:r>
              <a:rPr lang="fr-FR" sz="2000" dirty="0"/>
              <a:t>&gt; 45 ans + 1 an sans règles </a:t>
            </a:r>
            <a:r>
              <a:rPr lang="fr-FR" sz="1400" dirty="0"/>
              <a:t>(sans contraception hormonale)</a:t>
            </a:r>
            <a:endParaRPr lang="fr-FR" sz="2000" dirty="0"/>
          </a:p>
          <a:p>
            <a:pPr lvl="1"/>
            <a:endParaRPr lang="fr-FR" b="1" dirty="0">
              <a:solidFill>
                <a:srgbClr val="FF0000"/>
              </a:solidFill>
            </a:endParaRPr>
          </a:p>
          <a:p>
            <a:pPr lvl="1"/>
            <a:r>
              <a:rPr lang="fr-FR" b="1" dirty="0" err="1">
                <a:solidFill>
                  <a:srgbClr val="FF0000"/>
                </a:solidFill>
              </a:rPr>
              <a:t>Périmenopause</a:t>
            </a:r>
            <a:endParaRPr lang="fr-FR" b="1" dirty="0">
              <a:solidFill>
                <a:srgbClr val="FF0000"/>
              </a:solidFill>
            </a:endParaRPr>
          </a:p>
          <a:p>
            <a:pPr lvl="2">
              <a:buNone/>
            </a:pPr>
            <a:r>
              <a:rPr lang="fr-FR" sz="2000" dirty="0"/>
              <a:t>Début altérations des cycles</a:t>
            </a:r>
          </a:p>
          <a:p>
            <a:pPr lvl="2"/>
            <a:r>
              <a:rPr lang="fr-FR" sz="2000" dirty="0"/>
              <a:t>Symptômes climatériques</a:t>
            </a:r>
          </a:p>
          <a:p>
            <a:pPr lvl="1"/>
            <a:endParaRPr lang="fr-FR" b="1" dirty="0">
              <a:solidFill>
                <a:srgbClr val="FF0000"/>
              </a:solidFill>
            </a:endParaRPr>
          </a:p>
          <a:p>
            <a:pPr lvl="1"/>
            <a:r>
              <a:rPr lang="fr-FR" b="1" dirty="0">
                <a:solidFill>
                  <a:srgbClr val="FF0000"/>
                </a:solidFill>
              </a:rPr>
              <a:t>Après hystérectomie</a:t>
            </a:r>
          </a:p>
          <a:p>
            <a:pPr lvl="2"/>
            <a:r>
              <a:rPr lang="fr-FR" sz="2000" dirty="0"/>
              <a:t>Symptômes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8039" y="2164941"/>
            <a:ext cx="1753145" cy="17531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88624" y="4658752"/>
            <a:ext cx="2875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Menopause: diagnosis and management</a:t>
            </a:r>
          </a:p>
          <a:p>
            <a:r>
              <a:rPr lang="en-US" sz="1200" i="1" dirty="0"/>
              <a:t>NICE guideline, 2015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Diagnostic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717" y="1495112"/>
            <a:ext cx="6172200" cy="3394472"/>
          </a:xfrm>
        </p:spPr>
        <p:txBody>
          <a:bodyPr/>
          <a:lstStyle/>
          <a:p>
            <a:r>
              <a:rPr lang="fr-FR" b="1" dirty="0">
                <a:solidFill>
                  <a:srgbClr val="00B050"/>
                </a:solidFill>
              </a:rPr>
              <a:t>Dosages hormonaux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dirty="0"/>
              <a:t> &lt; 45 ans!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dirty="0"/>
              <a:t>FSH seul </a:t>
            </a:r>
            <a:r>
              <a:rPr lang="fr-FR" sz="1800" dirty="0"/>
              <a:t>(sans contraception hormonale!)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fr-FR" sz="4000" baseline="-25000" dirty="0"/>
              <a:t>Autres hormones:</a:t>
            </a:r>
            <a:r>
              <a:rPr lang="fr-FR" baseline="-25000" dirty="0"/>
              <a:t> diagnostic différentiel</a:t>
            </a:r>
            <a:endParaRPr lang="fr-FR" sz="4000" baseline="-25000" dirty="0"/>
          </a:p>
          <a:p>
            <a:pPr>
              <a:buNone/>
            </a:pPr>
            <a:endParaRPr lang="fr-FR" dirty="0"/>
          </a:p>
        </p:txBody>
      </p:sp>
      <p:sp>
        <p:nvSpPr>
          <p:cNvPr id="8" name="TextBox 7"/>
          <p:cNvSpPr txBox="1"/>
          <p:nvPr/>
        </p:nvSpPr>
        <p:spPr>
          <a:xfrm>
            <a:off x="6125219" y="4213690"/>
            <a:ext cx="28756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Menopause: diagnosis and management</a:t>
            </a:r>
          </a:p>
          <a:p>
            <a:r>
              <a:rPr lang="en-US" sz="1200" i="1" dirty="0"/>
              <a:t>NICE guideline, 2015</a:t>
            </a:r>
          </a:p>
        </p:txBody>
      </p:sp>
      <p:pic>
        <p:nvPicPr>
          <p:cNvPr id="5" name="Image 4" descr="Une image contenant personne, habits, Équipement médical, soins de santé&#10;&#10;Description générée automatiquement">
            <a:extLst>
              <a:ext uri="{FF2B5EF4-FFF2-40B4-BE49-F238E27FC236}">
                <a16:creationId xmlns:a16="http://schemas.microsoft.com/office/drawing/2014/main" id="{9CA1EDCF-FF8F-6D80-A76D-6B5A7B06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897" y="874647"/>
            <a:ext cx="2309243" cy="15396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FME-femme-cheveux-blanc">
  <a:themeElements>
    <a:clrScheme name="couleur pour ppt">
      <a:dk1>
        <a:sysClr val="windowText" lastClr="000000"/>
      </a:dk1>
      <a:lt1>
        <a:sysClr val="window" lastClr="FFFFFF"/>
      </a:lt1>
      <a:dk2>
        <a:srgbClr val="1782BF"/>
      </a:dk2>
      <a:lt2>
        <a:srgbClr val="62BCE9"/>
      </a:lt2>
      <a:accent1>
        <a:srgbClr val="073779"/>
      </a:accent1>
      <a:accent2>
        <a:srgbClr val="8FD9FB"/>
      </a:accent2>
      <a:accent3>
        <a:srgbClr val="FFDF23"/>
      </a:accent3>
      <a:accent4>
        <a:srgbClr val="EB6615"/>
      </a:accent4>
      <a:accent5>
        <a:srgbClr val="C76402"/>
      </a:accent5>
      <a:accent6>
        <a:srgbClr val="B523B4"/>
      </a:accent6>
      <a:hlink>
        <a:srgbClr val="0000FF"/>
      </a:hlink>
      <a:folHlink>
        <a:srgbClr val="DEBE0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FME-femme-cheveux-blanc" id="{8F102A54-72F7-4BA3-9767-A5909B7523A0}" vid="{9AF1877D-41DA-4BF5-92B5-3A0688FBD0E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DFME-femme-cheveux-blanc</Template>
  <TotalTime>0</TotalTime>
  <Words>1376</Words>
  <Application>Microsoft Office PowerPoint</Application>
  <PresentationFormat>Affichage à l'écran (16:9)</PresentationFormat>
  <Paragraphs>333</Paragraphs>
  <Slides>62</Slides>
  <Notes>3</Notes>
  <HiddenSlides>1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62</vt:i4>
      </vt:variant>
    </vt:vector>
  </HeadingPairs>
  <TitlesOfParts>
    <vt:vector size="72" baseType="lpstr">
      <vt:lpstr>AdvOT3a196076.I</vt:lpstr>
      <vt:lpstr>AdvOT3e16243d</vt:lpstr>
      <vt:lpstr>AdvOT3e16243d+20</vt:lpstr>
      <vt:lpstr>Arial</vt:lpstr>
      <vt:lpstr>BlinkMacSystemFont</vt:lpstr>
      <vt:lpstr>Calibri</vt:lpstr>
      <vt:lpstr>Times New Roman</vt:lpstr>
      <vt:lpstr>Times-Roman</vt:lpstr>
      <vt:lpstr>Wingdings</vt:lpstr>
      <vt:lpstr>DFME-femme-cheveux-blanc</vt:lpstr>
      <vt:lpstr>Présentation PowerPoint</vt:lpstr>
      <vt:lpstr>Le voyage de la vie…</vt:lpstr>
      <vt:lpstr>Présentation PowerPoint</vt:lpstr>
      <vt:lpstr>Le cycle menstruel</vt:lpstr>
      <vt:lpstr>Présentation PowerPoint</vt:lpstr>
      <vt:lpstr>La survenue de la ménopause</vt:lpstr>
      <vt:lpstr>Présentation PowerPoint</vt:lpstr>
      <vt:lpstr>Présentation PowerPoint</vt:lpstr>
      <vt:lpstr>Diagnostic</vt:lpstr>
      <vt:lpstr>Présentation PowerPoint</vt:lpstr>
      <vt:lpstr>Effets des œstrogènes </vt:lpstr>
      <vt:lpstr>Les symptômes</vt:lpstr>
      <vt:lpstr>Les symptômes</vt:lpstr>
      <vt:lpstr>Présentation PowerPoint</vt:lpstr>
      <vt:lpstr>Présentation PowerPoint</vt:lpstr>
      <vt:lpstr>Phase «spéciale» de la vie…</vt:lpstr>
      <vt:lpstr>Ménopause et risque cardiovasculaire</vt:lpstr>
      <vt:lpstr>Présentation PowerPoint</vt:lpstr>
      <vt:lpstr>Présentation PowerPoint</vt:lpstr>
      <vt:lpstr>Contexte de vie</vt:lpstr>
      <vt:lpstr>La signification de la ménopause</vt:lpstr>
      <vt:lpstr>Présentation PowerPoint</vt:lpstr>
      <vt:lpstr>Présentation PowerPoint</vt:lpstr>
      <vt:lpstr>Ménopause et travail</vt:lpstr>
      <vt:lpstr>Présentation PowerPoint</vt:lpstr>
      <vt:lpstr>Présentation PowerPoint</vt:lpstr>
      <vt:lpstr>Les effets sur le travail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Conséquences potentielles</vt:lpstr>
      <vt:lpstr>Conséquences potentielles</vt:lpstr>
      <vt:lpstr>Présentation PowerPoint</vt:lpstr>
      <vt:lpstr>Caractéristiques du travail</vt:lpstr>
      <vt:lpstr>Présentation PowerPoint</vt:lpstr>
      <vt:lpstr>Perception des autres</vt:lpstr>
      <vt:lpstr>Présentation PowerPoint</vt:lpstr>
      <vt:lpstr>Cofacteurs</vt:lpstr>
      <vt:lpstr>Facteurs confondants</vt:lpstr>
      <vt:lpstr>Présentation PowerPoint</vt:lpstr>
      <vt:lpstr>Les solutions</vt:lpstr>
      <vt:lpstr>Les solutions</vt:lpstr>
      <vt:lpstr>Présentation PowerPoint</vt:lpstr>
      <vt:lpstr>Thérapies non hormonales</vt:lpstr>
      <vt:lpstr>Présentation PowerPoint</vt:lpstr>
      <vt:lpstr>Les solutions</vt:lpstr>
      <vt:lpstr>Les solutions</vt:lpstr>
      <vt:lpstr>Plan d’action</vt:lpstr>
      <vt:lpstr>Plan d’action</vt:lpstr>
      <vt:lpstr>Les résultats</vt:lpstr>
      <vt:lpstr>Présentation PowerPoint</vt:lpstr>
      <vt:lpstr>Présentation PowerPoint</vt:lpstr>
      <vt:lpstr>Présentation PowerPoint</vt:lpstr>
      <vt:lpstr>Le merveilleux voyage de la vie…</vt:lpstr>
      <vt:lpstr>Présentation PowerPoint</vt:lpstr>
      <vt:lpstr>Les couts</vt:lpstr>
      <vt:lpstr>Les effets sur le travail</vt:lpstr>
      <vt:lpstr>Présentation PowerPoint</vt:lpstr>
    </vt:vector>
  </TitlesOfParts>
  <Company>CHUV | Centre hospitalier universitaire vaudois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Surbone Anna</dc:creator>
  <cp:lastModifiedBy>Surbone Anna</cp:lastModifiedBy>
  <cp:revision>303</cp:revision>
  <dcterms:created xsi:type="dcterms:W3CDTF">2024-11-18T21:56:14Z</dcterms:created>
  <dcterms:modified xsi:type="dcterms:W3CDTF">2024-12-02T07:55:19Z</dcterms:modified>
</cp:coreProperties>
</file>